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0" r:id="rId3"/>
    <p:sldId id="301" r:id="rId5"/>
    <p:sldId id="259" r:id="rId6"/>
    <p:sldId id="260" r:id="rId7"/>
    <p:sldId id="308" r:id="rId8"/>
    <p:sldId id="309" r:id="rId9"/>
    <p:sldId id="380" r:id="rId10"/>
    <p:sldId id="382" r:id="rId11"/>
    <p:sldId id="383" r:id="rId12"/>
    <p:sldId id="381" r:id="rId13"/>
    <p:sldId id="384" r:id="rId14"/>
    <p:sldId id="385" r:id="rId15"/>
    <p:sldId id="386" r:id="rId16"/>
    <p:sldId id="387" r:id="rId17"/>
    <p:sldId id="388" r:id="rId18"/>
    <p:sldId id="389" r:id="rId19"/>
    <p:sldId id="390" r:id="rId20"/>
    <p:sldId id="391" r:id="rId21"/>
    <p:sldId id="395" r:id="rId22"/>
    <p:sldId id="396" r:id="rId23"/>
    <p:sldId id="331" r:id="rId24"/>
    <p:sldId id="296" r:id="rId25"/>
  </p:sldIdLst>
  <p:sldSz cx="12195175"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59C"/>
    <a:srgbClr val="215968"/>
    <a:srgbClr val="F87A08"/>
    <a:srgbClr val="202A36"/>
    <a:srgbClr val="7CBF33"/>
    <a:srgbClr val="2DB2A4"/>
    <a:srgbClr val="34495E"/>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31" autoAdjust="0"/>
    <p:restoredTop sz="97340" autoAdjust="0"/>
  </p:normalViewPr>
  <p:slideViewPr>
    <p:cSldViewPr showGuides="1">
      <p:cViewPr varScale="1">
        <p:scale>
          <a:sx n="96" d="100"/>
          <a:sy n="96" d="100"/>
        </p:scale>
        <p:origin x="198" y="84"/>
      </p:cViewPr>
      <p:guideLst>
        <p:guide orient="horz" pos="17"/>
        <p:guide pos="3841"/>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6" d="100"/>
          <a:sy n="76" d="100"/>
        </p:scale>
        <p:origin x="2550"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8.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hemeOverride" Target="../theme/themeOverride3.xml"/><Relationship Id="rId7" Type="http://schemas.openxmlformats.org/officeDocument/2006/relationships/tags" Target="../tags/tag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ags" Target="../tags/tag5.xml"/><Relationship Id="rId3" Type="http://schemas.openxmlformats.org/officeDocument/2006/relationships/image" Target="../media/image4.png"/><Relationship Id="rId2" Type="http://schemas.openxmlformats.org/officeDocument/2006/relationships/image" Target="../media/image5.png"/><Relationship Id="rId10" Type="http://schemas.openxmlformats.org/officeDocument/2006/relationships/notesSlide" Target="../notesSlides/notesSlide10.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hemeOverride" Target="../theme/themeOverride4.xml"/><Relationship Id="rId7"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ags" Target="../tags/tag7.xml"/><Relationship Id="rId3" Type="http://schemas.openxmlformats.org/officeDocument/2006/relationships/image" Target="../media/image4.png"/><Relationship Id="rId2" Type="http://schemas.openxmlformats.org/officeDocument/2006/relationships/image" Target="../media/image5.png"/><Relationship Id="rId10" Type="http://schemas.openxmlformats.org/officeDocument/2006/relationships/notesSlide" Target="../notesSlides/notesSlide1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themeOverride" Target="../theme/themeOverride5.xml"/><Relationship Id="rId5" Type="http://schemas.openxmlformats.org/officeDocument/2006/relationships/image" Target="../media/image14.png"/><Relationship Id="rId4" Type="http://schemas.openxmlformats.org/officeDocument/2006/relationships/tags" Target="../tags/tag9.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themeOverride" Target="../theme/themeOverride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tags" Target="../tags/tag10.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7.xml"/><Relationship Id="rId7" Type="http://schemas.openxmlformats.org/officeDocument/2006/relationships/themeOverride" Target="../theme/themeOverride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tags" Target="../tags/tag11.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7.xml"/><Relationship Id="rId6" Type="http://schemas.openxmlformats.org/officeDocument/2006/relationships/themeOverride" Target="../theme/themeOverride8.xml"/><Relationship Id="rId5" Type="http://schemas.openxmlformats.org/officeDocument/2006/relationships/image" Target="../media/image19.png"/><Relationship Id="rId4" Type="http://schemas.openxmlformats.org/officeDocument/2006/relationships/tags" Target="../tags/tag12.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7.xml"/><Relationship Id="rId6" Type="http://schemas.openxmlformats.org/officeDocument/2006/relationships/themeOverride" Target="../theme/themeOverride9.xml"/><Relationship Id="rId5" Type="http://schemas.openxmlformats.org/officeDocument/2006/relationships/image" Target="../media/image20.png"/><Relationship Id="rId4" Type="http://schemas.openxmlformats.org/officeDocument/2006/relationships/tags" Target="../tags/tag13.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themeOverride" Target="../theme/themeOverride10.xml"/><Relationship Id="rId5" Type="http://schemas.openxmlformats.org/officeDocument/2006/relationships/image" Target="../media/image21.png"/><Relationship Id="rId4" Type="http://schemas.openxmlformats.org/officeDocument/2006/relationships/tags" Target="../tags/tag14.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7.xml"/><Relationship Id="rId7" Type="http://schemas.openxmlformats.org/officeDocument/2006/relationships/themeOverride" Target="../theme/themeOverride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tags" Target="../tags/tag15.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hemeOverride" Target="../theme/themeOverride12.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tags" Target="../tags/tag16.xml"/><Relationship Id="rId3" Type="http://schemas.openxmlformats.org/officeDocument/2006/relationships/image" Target="../media/image4.png"/><Relationship Id="rId2" Type="http://schemas.openxmlformats.org/officeDocument/2006/relationships/image" Target="../media/image5.png"/><Relationship Id="rId10" Type="http://schemas.openxmlformats.org/officeDocument/2006/relationships/notesSlide" Target="../notesSlides/notesSlide19.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7.xml"/><Relationship Id="rId7" Type="http://schemas.openxmlformats.org/officeDocument/2006/relationships/themeOverride" Target="../theme/themeOverride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tags" Target="../tags/tag17.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tags" Target="../tags/tag3.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themeOverride" Target="../theme/themeOverride2.xml"/><Relationship Id="rId5" Type="http://schemas.openxmlformats.org/officeDocument/2006/relationships/image" Target="../media/image9.png"/><Relationship Id="rId4" Type="http://schemas.openxmlformats.org/officeDocument/2006/relationships/tags" Target="../tags/tag4.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61" name="矩形 1"/>
          <p:cNvSpPr/>
          <p:nvPr/>
        </p:nvSpPr>
        <p:spPr>
          <a:xfrm>
            <a:off x="0" y="1808951"/>
            <a:ext cx="12218267" cy="3312368"/>
          </a:xfrm>
          <a:custGeom>
            <a:avLst/>
            <a:gdLst>
              <a:gd name="connsiteX0" fmla="*/ 0 w 12218267"/>
              <a:gd name="connsiteY0" fmla="*/ 0 h 3312368"/>
              <a:gd name="connsiteX1" fmla="*/ 12218267 w 12218267"/>
              <a:gd name="connsiteY1" fmla="*/ 0 h 3312368"/>
              <a:gd name="connsiteX2" fmla="*/ 12218267 w 12218267"/>
              <a:gd name="connsiteY2" fmla="*/ 3312368 h 3312368"/>
              <a:gd name="connsiteX3" fmla="*/ 0 w 12218267"/>
              <a:gd name="connsiteY3" fmla="*/ 3312368 h 3312368"/>
              <a:gd name="connsiteX4" fmla="*/ 0 w 12218267"/>
              <a:gd name="connsiteY4" fmla="*/ 0 h 3312368"/>
              <a:gd name="connsiteX0-1" fmla="*/ 0 w 12218267"/>
              <a:gd name="connsiteY0-2" fmla="*/ 4337 h 3316705"/>
              <a:gd name="connsiteX1-3" fmla="*/ 6077243 w 12218267"/>
              <a:gd name="connsiteY1-4" fmla="*/ 0 h 3316705"/>
              <a:gd name="connsiteX2-5" fmla="*/ 12218267 w 12218267"/>
              <a:gd name="connsiteY2-6" fmla="*/ 4337 h 3316705"/>
              <a:gd name="connsiteX3-7" fmla="*/ 12218267 w 12218267"/>
              <a:gd name="connsiteY3-8" fmla="*/ 3316705 h 3316705"/>
              <a:gd name="connsiteX4-9" fmla="*/ 0 w 12218267"/>
              <a:gd name="connsiteY4-10" fmla="*/ 3316705 h 3316705"/>
              <a:gd name="connsiteX5" fmla="*/ 0 w 12218267"/>
              <a:gd name="connsiteY5" fmla="*/ 4337 h 3316705"/>
              <a:gd name="connsiteX0-11" fmla="*/ 0 w 12218267"/>
              <a:gd name="connsiteY0-12" fmla="*/ 0 h 3312368"/>
              <a:gd name="connsiteX1-13" fmla="*/ 6091310 w 12218267"/>
              <a:gd name="connsiteY1-14" fmla="*/ 895996 h 3312368"/>
              <a:gd name="connsiteX2-15" fmla="*/ 12218267 w 12218267"/>
              <a:gd name="connsiteY2-16" fmla="*/ 0 h 3312368"/>
              <a:gd name="connsiteX3-17" fmla="*/ 12218267 w 12218267"/>
              <a:gd name="connsiteY3-18" fmla="*/ 3312368 h 3312368"/>
              <a:gd name="connsiteX4-19" fmla="*/ 0 w 12218267"/>
              <a:gd name="connsiteY4-20" fmla="*/ 3312368 h 3312368"/>
              <a:gd name="connsiteX5-21" fmla="*/ 0 w 12218267"/>
              <a:gd name="connsiteY5-22" fmla="*/ 0 h 3312368"/>
              <a:gd name="connsiteX0-23" fmla="*/ 0 w 12218267"/>
              <a:gd name="connsiteY0-24" fmla="*/ 0 h 3312368"/>
              <a:gd name="connsiteX1-25" fmla="*/ 6035040 w 12218267"/>
              <a:gd name="connsiteY1-26" fmla="*/ 853793 h 3312368"/>
              <a:gd name="connsiteX2-27" fmla="*/ 12218267 w 12218267"/>
              <a:gd name="connsiteY2-28" fmla="*/ 0 h 3312368"/>
              <a:gd name="connsiteX3-29" fmla="*/ 12218267 w 12218267"/>
              <a:gd name="connsiteY3-30" fmla="*/ 3312368 h 3312368"/>
              <a:gd name="connsiteX4-31" fmla="*/ 0 w 12218267"/>
              <a:gd name="connsiteY4-32" fmla="*/ 3312368 h 3312368"/>
              <a:gd name="connsiteX5-33" fmla="*/ 0 w 12218267"/>
              <a:gd name="connsiteY5-34" fmla="*/ 0 h 3312368"/>
              <a:gd name="connsiteX0-35" fmla="*/ 0 w 12218267"/>
              <a:gd name="connsiteY0-36" fmla="*/ 0 h 3312368"/>
              <a:gd name="connsiteX1-37" fmla="*/ 6091310 w 12218267"/>
              <a:gd name="connsiteY1-38" fmla="*/ 853793 h 3312368"/>
              <a:gd name="connsiteX2-39" fmla="*/ 12218267 w 12218267"/>
              <a:gd name="connsiteY2-40" fmla="*/ 0 h 3312368"/>
              <a:gd name="connsiteX3-41" fmla="*/ 12218267 w 12218267"/>
              <a:gd name="connsiteY3-42" fmla="*/ 3312368 h 3312368"/>
              <a:gd name="connsiteX4-43" fmla="*/ 0 w 12218267"/>
              <a:gd name="connsiteY4-44" fmla="*/ 3312368 h 3312368"/>
              <a:gd name="connsiteX5-45" fmla="*/ 0 w 12218267"/>
              <a:gd name="connsiteY5-46" fmla="*/ 0 h 3312368"/>
              <a:gd name="connsiteX0-47" fmla="*/ 0 w 12218267"/>
              <a:gd name="connsiteY0-48" fmla="*/ 0 h 3312368"/>
              <a:gd name="connsiteX1-49" fmla="*/ 6091310 w 12218267"/>
              <a:gd name="connsiteY1-50" fmla="*/ 853793 h 3312368"/>
              <a:gd name="connsiteX2-51" fmla="*/ 12218267 w 12218267"/>
              <a:gd name="connsiteY2-52" fmla="*/ 0 h 3312368"/>
              <a:gd name="connsiteX3-53" fmla="*/ 12218267 w 12218267"/>
              <a:gd name="connsiteY3-54" fmla="*/ 3312368 h 3312368"/>
              <a:gd name="connsiteX4-55" fmla="*/ 6105378 w 12218267"/>
              <a:gd name="connsiteY4-56" fmla="*/ 3301570 h 3312368"/>
              <a:gd name="connsiteX5-57" fmla="*/ 0 w 12218267"/>
              <a:gd name="connsiteY5-58" fmla="*/ 3312368 h 3312368"/>
              <a:gd name="connsiteX6" fmla="*/ 0 w 12218267"/>
              <a:gd name="connsiteY6" fmla="*/ 0 h 3312368"/>
              <a:gd name="connsiteX0-59" fmla="*/ 0 w 12218267"/>
              <a:gd name="connsiteY0-60" fmla="*/ 0 h 3312368"/>
              <a:gd name="connsiteX1-61" fmla="*/ 6091310 w 12218267"/>
              <a:gd name="connsiteY1-62" fmla="*/ 853793 h 3312368"/>
              <a:gd name="connsiteX2-63" fmla="*/ 12218267 w 12218267"/>
              <a:gd name="connsiteY2-64" fmla="*/ 0 h 3312368"/>
              <a:gd name="connsiteX3-65" fmla="*/ 12218267 w 12218267"/>
              <a:gd name="connsiteY3-66" fmla="*/ 3312368 h 3312368"/>
              <a:gd name="connsiteX4-67" fmla="*/ 6133513 w 12218267"/>
              <a:gd name="connsiteY4-68" fmla="*/ 2710727 h 3312368"/>
              <a:gd name="connsiteX5-69" fmla="*/ 0 w 12218267"/>
              <a:gd name="connsiteY5-70" fmla="*/ 3312368 h 3312368"/>
              <a:gd name="connsiteX6-71" fmla="*/ 0 w 12218267"/>
              <a:gd name="connsiteY6-72" fmla="*/ 0 h 3312368"/>
              <a:gd name="connsiteX0-73" fmla="*/ 0 w 12218267"/>
              <a:gd name="connsiteY0-74" fmla="*/ 0 h 3312368"/>
              <a:gd name="connsiteX1-75" fmla="*/ 6091310 w 12218267"/>
              <a:gd name="connsiteY1-76" fmla="*/ 853793 h 3312368"/>
              <a:gd name="connsiteX2-77" fmla="*/ 12218267 w 12218267"/>
              <a:gd name="connsiteY2-78" fmla="*/ 0 h 3312368"/>
              <a:gd name="connsiteX3-79" fmla="*/ 12218267 w 12218267"/>
              <a:gd name="connsiteY3-80" fmla="*/ 3312368 h 3312368"/>
              <a:gd name="connsiteX4-81" fmla="*/ 6119445 w 12218267"/>
              <a:gd name="connsiteY4-82" fmla="*/ 2471576 h 3312368"/>
              <a:gd name="connsiteX5-83" fmla="*/ 0 w 12218267"/>
              <a:gd name="connsiteY5-84" fmla="*/ 3312368 h 3312368"/>
              <a:gd name="connsiteX6-85" fmla="*/ 0 w 12218267"/>
              <a:gd name="connsiteY6-86" fmla="*/ 0 h 3312368"/>
              <a:gd name="connsiteX0-87" fmla="*/ 0 w 12218267"/>
              <a:gd name="connsiteY0-88" fmla="*/ 0 h 3312368"/>
              <a:gd name="connsiteX1-89" fmla="*/ 6091310 w 12218267"/>
              <a:gd name="connsiteY1-90" fmla="*/ 853793 h 3312368"/>
              <a:gd name="connsiteX2-91" fmla="*/ 12218267 w 12218267"/>
              <a:gd name="connsiteY2-92" fmla="*/ 0 h 3312368"/>
              <a:gd name="connsiteX3-93" fmla="*/ 12218267 w 12218267"/>
              <a:gd name="connsiteY3-94" fmla="*/ 3312368 h 3312368"/>
              <a:gd name="connsiteX4-95" fmla="*/ 6119445 w 12218267"/>
              <a:gd name="connsiteY4-96" fmla="*/ 2232425 h 3312368"/>
              <a:gd name="connsiteX5-97" fmla="*/ 0 w 12218267"/>
              <a:gd name="connsiteY5-98" fmla="*/ 3312368 h 3312368"/>
              <a:gd name="connsiteX6-99" fmla="*/ 0 w 12218267"/>
              <a:gd name="connsiteY6-100" fmla="*/ 0 h 3312368"/>
              <a:gd name="connsiteX0-101" fmla="*/ 0 w 12218267"/>
              <a:gd name="connsiteY0-102" fmla="*/ 0 h 3312368"/>
              <a:gd name="connsiteX1-103" fmla="*/ 6091310 w 12218267"/>
              <a:gd name="connsiteY1-104" fmla="*/ 853793 h 3312368"/>
              <a:gd name="connsiteX2-105" fmla="*/ 12218267 w 12218267"/>
              <a:gd name="connsiteY2-106" fmla="*/ 0 h 3312368"/>
              <a:gd name="connsiteX3-107" fmla="*/ 12218267 w 12218267"/>
              <a:gd name="connsiteY3-108" fmla="*/ 3312368 h 3312368"/>
              <a:gd name="connsiteX4-109" fmla="*/ 6133513 w 12218267"/>
              <a:gd name="connsiteY4-110" fmla="*/ 2443440 h 3312368"/>
              <a:gd name="connsiteX5-111" fmla="*/ 0 w 12218267"/>
              <a:gd name="connsiteY5-112" fmla="*/ 3312368 h 3312368"/>
              <a:gd name="connsiteX6-113" fmla="*/ 0 w 12218267"/>
              <a:gd name="connsiteY6-114" fmla="*/ 0 h 3312368"/>
              <a:gd name="connsiteX0-115" fmla="*/ 0 w 12218267"/>
              <a:gd name="connsiteY0-116" fmla="*/ 0 h 3312368"/>
              <a:gd name="connsiteX1-117" fmla="*/ 6091310 w 12218267"/>
              <a:gd name="connsiteY1-118" fmla="*/ 853793 h 3312368"/>
              <a:gd name="connsiteX2-119" fmla="*/ 12218267 w 12218267"/>
              <a:gd name="connsiteY2-120" fmla="*/ 0 h 3312368"/>
              <a:gd name="connsiteX3-121" fmla="*/ 12218267 w 12218267"/>
              <a:gd name="connsiteY3-122" fmla="*/ 3312368 h 3312368"/>
              <a:gd name="connsiteX4-123" fmla="*/ 6100856 w 12218267"/>
              <a:gd name="connsiteY4-124" fmla="*/ 2443440 h 3312368"/>
              <a:gd name="connsiteX5-125" fmla="*/ 0 w 12218267"/>
              <a:gd name="connsiteY5-126" fmla="*/ 3312368 h 3312368"/>
              <a:gd name="connsiteX6-127" fmla="*/ 0 w 12218267"/>
              <a:gd name="connsiteY6-128" fmla="*/ 0 h 33123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12218267" h="3312368">
                <a:moveTo>
                  <a:pt x="0" y="0"/>
                </a:moveTo>
                <a:lnTo>
                  <a:pt x="6091310" y="853793"/>
                </a:lnTo>
                <a:lnTo>
                  <a:pt x="12218267" y="0"/>
                </a:lnTo>
                <a:lnTo>
                  <a:pt x="12218267" y="3312368"/>
                </a:lnTo>
                <a:lnTo>
                  <a:pt x="6100856" y="2443440"/>
                </a:lnTo>
                <a:lnTo>
                  <a:pt x="0" y="3312368"/>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2"/>
          <p:cNvSpPr/>
          <p:nvPr/>
        </p:nvSpPr>
        <p:spPr>
          <a:xfrm>
            <a:off x="1617549" y="1515105"/>
            <a:ext cx="3898393" cy="984509"/>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Lst>
            <a:ahLst/>
            <a:cxnLst>
              <a:cxn ang="0">
                <a:pos x="connsiteX0-1" y="connsiteY0-2"/>
              </a:cxn>
              <a:cxn ang="0">
                <a:pos x="connsiteX1-3" y="connsiteY1-4"/>
              </a:cxn>
              <a:cxn ang="0">
                <a:pos x="connsiteX2-5" y="connsiteY2-6"/>
              </a:cxn>
              <a:cxn ang="0">
                <a:pos x="connsiteX3-7" y="connsiteY3-8"/>
              </a:cxn>
            </a:cxnLst>
            <a:rect l="l" t="t" r="r" b="b"/>
            <a:pathLst>
              <a:path w="3898393" h="984509">
                <a:moveTo>
                  <a:pt x="116732" y="0"/>
                </a:moveTo>
                <a:lnTo>
                  <a:pt x="3898393" y="984509"/>
                </a:lnTo>
                <a:lnTo>
                  <a:pt x="0" y="211160"/>
                </a:lnTo>
                <a:lnTo>
                  <a:pt x="11673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2"/>
          <p:cNvSpPr/>
          <p:nvPr/>
        </p:nvSpPr>
        <p:spPr>
          <a:xfrm flipH="1">
            <a:off x="7177707" y="1473237"/>
            <a:ext cx="3913795" cy="994783"/>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42579 w 5024240"/>
              <a:gd name="connsiteY0-38" fmla="*/ 0 h 984509"/>
              <a:gd name="connsiteX1-39" fmla="*/ 5024240 w 5024240"/>
              <a:gd name="connsiteY1-40" fmla="*/ 984509 h 984509"/>
              <a:gd name="connsiteX2-41" fmla="*/ 0 w 5024240"/>
              <a:gd name="connsiteY2-42" fmla="*/ 303627 h 984509"/>
              <a:gd name="connsiteX3-43" fmla="*/ 1242579 w 5024240"/>
              <a:gd name="connsiteY3-44" fmla="*/ 0 h 984509"/>
              <a:gd name="connsiteX0-45" fmla="*/ 1448526 w 5230187"/>
              <a:gd name="connsiteY0-46" fmla="*/ 0 h 984509"/>
              <a:gd name="connsiteX1-47" fmla="*/ 5230187 w 5230187"/>
              <a:gd name="connsiteY1-48" fmla="*/ 984509 h 984509"/>
              <a:gd name="connsiteX2-49" fmla="*/ 0 w 5230187"/>
              <a:gd name="connsiteY2-50" fmla="*/ 170063 h 984509"/>
              <a:gd name="connsiteX3-51" fmla="*/ 1448526 w 5230187"/>
              <a:gd name="connsiteY3-52" fmla="*/ 0 h 984509"/>
              <a:gd name="connsiteX0-53" fmla="*/ 130462 w 5230187"/>
              <a:gd name="connsiteY0-54" fmla="*/ 0 h 994783"/>
              <a:gd name="connsiteX1-55" fmla="*/ 5230187 w 5230187"/>
              <a:gd name="connsiteY1-56" fmla="*/ 994783 h 994783"/>
              <a:gd name="connsiteX2-57" fmla="*/ 0 w 5230187"/>
              <a:gd name="connsiteY2-58" fmla="*/ 180337 h 994783"/>
              <a:gd name="connsiteX3-59" fmla="*/ 130462 w 5230187"/>
              <a:gd name="connsiteY3-60" fmla="*/ 0 h 994783"/>
            </a:gdLst>
            <a:ahLst/>
            <a:cxnLst>
              <a:cxn ang="0">
                <a:pos x="connsiteX0-1" y="connsiteY0-2"/>
              </a:cxn>
              <a:cxn ang="0">
                <a:pos x="connsiteX1-3" y="connsiteY1-4"/>
              </a:cxn>
              <a:cxn ang="0">
                <a:pos x="connsiteX2-5" y="connsiteY2-6"/>
              </a:cxn>
              <a:cxn ang="0">
                <a:pos x="connsiteX3-7" y="connsiteY3-8"/>
              </a:cxn>
            </a:cxnLst>
            <a:rect l="l" t="t" r="r" b="b"/>
            <a:pathLst>
              <a:path w="5230187" h="994783">
                <a:moveTo>
                  <a:pt x="130462" y="0"/>
                </a:moveTo>
                <a:lnTo>
                  <a:pt x="5230187" y="994783"/>
                </a:lnTo>
                <a:lnTo>
                  <a:pt x="0" y="180337"/>
                </a:lnTo>
                <a:lnTo>
                  <a:pt x="13046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
          <p:cNvSpPr/>
          <p:nvPr/>
        </p:nvSpPr>
        <p:spPr>
          <a:xfrm flipH="1">
            <a:off x="7353816" y="1583824"/>
            <a:ext cx="2115818" cy="717381"/>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83768 w 3898393"/>
              <a:gd name="connsiteY0-38" fmla="*/ 55968 h 773349"/>
              <a:gd name="connsiteX1-39" fmla="*/ 3898393 w 3898393"/>
              <a:gd name="connsiteY1-40" fmla="*/ 773349 h 773349"/>
              <a:gd name="connsiteX2-41" fmla="*/ 0 w 3898393"/>
              <a:gd name="connsiteY2-42" fmla="*/ 0 h 773349"/>
              <a:gd name="connsiteX3-43" fmla="*/ 1283768 w 3898393"/>
              <a:gd name="connsiteY3-44" fmla="*/ 55968 h 773349"/>
              <a:gd name="connsiteX0-45" fmla="*/ 212841 w 2827466"/>
              <a:gd name="connsiteY0-46" fmla="*/ 0 h 717381"/>
              <a:gd name="connsiteX1-47" fmla="*/ 2827466 w 2827466"/>
              <a:gd name="connsiteY1-48" fmla="*/ 717381 h 717381"/>
              <a:gd name="connsiteX2-49" fmla="*/ 0 w 2827466"/>
              <a:gd name="connsiteY2-50" fmla="*/ 108418 h 717381"/>
              <a:gd name="connsiteX3-51" fmla="*/ 212841 w 2827466"/>
              <a:gd name="connsiteY3-52" fmla="*/ 0 h 717381"/>
            </a:gdLst>
            <a:ahLst/>
            <a:cxnLst>
              <a:cxn ang="0">
                <a:pos x="connsiteX0-1" y="connsiteY0-2"/>
              </a:cxn>
              <a:cxn ang="0">
                <a:pos x="connsiteX1-3" y="connsiteY1-4"/>
              </a:cxn>
              <a:cxn ang="0">
                <a:pos x="connsiteX2-5" y="connsiteY2-6"/>
              </a:cxn>
              <a:cxn ang="0">
                <a:pos x="connsiteX3-7" y="connsiteY3-8"/>
              </a:cxn>
            </a:cxnLst>
            <a:rect l="l" t="t" r="r" b="b"/>
            <a:pathLst>
              <a:path w="2827466" h="717381">
                <a:moveTo>
                  <a:pt x="212841" y="0"/>
                </a:moveTo>
                <a:lnTo>
                  <a:pt x="2827466" y="717381"/>
                </a:lnTo>
                <a:lnTo>
                  <a:pt x="0" y="108418"/>
                </a:lnTo>
                <a:lnTo>
                  <a:pt x="212841"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2"/>
          <p:cNvSpPr/>
          <p:nvPr/>
        </p:nvSpPr>
        <p:spPr>
          <a:xfrm rot="20121383">
            <a:off x="1158051" y="4489209"/>
            <a:ext cx="3884816" cy="907491"/>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9496 w 3801157"/>
              <a:gd name="connsiteY0-38" fmla="*/ 0 h 984509"/>
              <a:gd name="connsiteX1-39" fmla="*/ 3801157 w 3801157"/>
              <a:gd name="connsiteY1-40" fmla="*/ 984509 h 984509"/>
              <a:gd name="connsiteX2-41" fmla="*/ 0 w 3801157"/>
              <a:gd name="connsiteY2-42" fmla="*/ 368805 h 984509"/>
              <a:gd name="connsiteX3-43" fmla="*/ 19496 w 3801157"/>
              <a:gd name="connsiteY3-44" fmla="*/ 0 h 984509"/>
              <a:gd name="connsiteX0-45" fmla="*/ 0 w 3884816"/>
              <a:gd name="connsiteY0-46" fmla="*/ 0 h 907491"/>
              <a:gd name="connsiteX1-47" fmla="*/ 3884816 w 3884816"/>
              <a:gd name="connsiteY1-48" fmla="*/ 907491 h 907491"/>
              <a:gd name="connsiteX2-49" fmla="*/ 83659 w 3884816"/>
              <a:gd name="connsiteY2-50" fmla="*/ 291787 h 907491"/>
              <a:gd name="connsiteX3-51" fmla="*/ 0 w 3884816"/>
              <a:gd name="connsiteY3-52" fmla="*/ 0 h 907491"/>
              <a:gd name="connsiteX0-53" fmla="*/ 0 w 3884816"/>
              <a:gd name="connsiteY0-54" fmla="*/ 0 h 907491"/>
              <a:gd name="connsiteX1-55" fmla="*/ 3884816 w 3884816"/>
              <a:gd name="connsiteY1-56" fmla="*/ 907491 h 907491"/>
              <a:gd name="connsiteX2-57" fmla="*/ 54105 w 3884816"/>
              <a:gd name="connsiteY2-58" fmla="*/ 233013 h 907491"/>
              <a:gd name="connsiteX3-59" fmla="*/ 0 w 3884816"/>
              <a:gd name="connsiteY3-60" fmla="*/ 0 h 907491"/>
            </a:gdLst>
            <a:ahLst/>
            <a:cxnLst>
              <a:cxn ang="0">
                <a:pos x="connsiteX0-1" y="connsiteY0-2"/>
              </a:cxn>
              <a:cxn ang="0">
                <a:pos x="connsiteX1-3" y="connsiteY1-4"/>
              </a:cxn>
              <a:cxn ang="0">
                <a:pos x="connsiteX2-5" y="connsiteY2-6"/>
              </a:cxn>
              <a:cxn ang="0">
                <a:pos x="connsiteX3-7" y="connsiteY3-8"/>
              </a:cxn>
            </a:cxnLst>
            <a:rect l="l" t="t" r="r" b="b"/>
            <a:pathLst>
              <a:path w="3884816" h="907491">
                <a:moveTo>
                  <a:pt x="0" y="0"/>
                </a:moveTo>
                <a:lnTo>
                  <a:pt x="3884816" y="907491"/>
                </a:lnTo>
                <a:lnTo>
                  <a:pt x="54105" y="233013"/>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2"/>
          <p:cNvSpPr/>
          <p:nvPr/>
        </p:nvSpPr>
        <p:spPr>
          <a:xfrm rot="2083323" flipH="1">
            <a:off x="6610020" y="4089456"/>
            <a:ext cx="2531528" cy="1073693"/>
          </a:xfrm>
          <a:custGeom>
            <a:avLst/>
            <a:gdLst>
              <a:gd name="connsiteX0" fmla="*/ 0 w 4608512"/>
              <a:gd name="connsiteY0" fmla="*/ 0 h 216024"/>
              <a:gd name="connsiteX1" fmla="*/ 4608512 w 4608512"/>
              <a:gd name="connsiteY1" fmla="*/ 0 h 216024"/>
              <a:gd name="connsiteX2" fmla="*/ 4608512 w 4608512"/>
              <a:gd name="connsiteY2" fmla="*/ 216024 h 216024"/>
              <a:gd name="connsiteX3" fmla="*/ 0 w 4608512"/>
              <a:gd name="connsiteY3" fmla="*/ 216024 h 216024"/>
              <a:gd name="connsiteX4" fmla="*/ 0 w 4608512"/>
              <a:gd name="connsiteY4" fmla="*/ 0 h 216024"/>
              <a:gd name="connsiteX0-1" fmla="*/ 29183 w 4608512"/>
              <a:gd name="connsiteY0-2" fmla="*/ 0 h 245207"/>
              <a:gd name="connsiteX1-3" fmla="*/ 4608512 w 4608512"/>
              <a:gd name="connsiteY1-4" fmla="*/ 29183 h 245207"/>
              <a:gd name="connsiteX2-5" fmla="*/ 4608512 w 4608512"/>
              <a:gd name="connsiteY2-6" fmla="*/ 245207 h 245207"/>
              <a:gd name="connsiteX3-7" fmla="*/ 0 w 4608512"/>
              <a:gd name="connsiteY3-8" fmla="*/ 245207 h 245207"/>
              <a:gd name="connsiteX4-9" fmla="*/ 29183 w 4608512"/>
              <a:gd name="connsiteY4-10" fmla="*/ 0 h 245207"/>
              <a:gd name="connsiteX0-11" fmla="*/ 116732 w 4696061"/>
              <a:gd name="connsiteY0-12" fmla="*/ 0 h 245207"/>
              <a:gd name="connsiteX1-13" fmla="*/ 4696061 w 4696061"/>
              <a:gd name="connsiteY1-14" fmla="*/ 29183 h 245207"/>
              <a:gd name="connsiteX2-15" fmla="*/ 4696061 w 4696061"/>
              <a:gd name="connsiteY2-16" fmla="*/ 245207 h 245207"/>
              <a:gd name="connsiteX3-17" fmla="*/ 0 w 4696061"/>
              <a:gd name="connsiteY3-18" fmla="*/ 211160 h 245207"/>
              <a:gd name="connsiteX4-19" fmla="*/ 116732 w 4696061"/>
              <a:gd name="connsiteY4-20" fmla="*/ 0 h 245207"/>
              <a:gd name="connsiteX0-21" fmla="*/ 116732 w 4696061"/>
              <a:gd name="connsiteY0-22" fmla="*/ 0 h 245207"/>
              <a:gd name="connsiteX1-23" fmla="*/ 4696061 w 4696061"/>
              <a:gd name="connsiteY1-24" fmla="*/ 245207 h 245207"/>
              <a:gd name="connsiteX2-25" fmla="*/ 0 w 4696061"/>
              <a:gd name="connsiteY2-26" fmla="*/ 211160 h 245207"/>
              <a:gd name="connsiteX3-27" fmla="*/ 116732 w 4696061"/>
              <a:gd name="connsiteY3-28" fmla="*/ 0 h 245207"/>
              <a:gd name="connsiteX0-29" fmla="*/ 116732 w 3898393"/>
              <a:gd name="connsiteY0-30" fmla="*/ 0 h 984509"/>
              <a:gd name="connsiteX1-31" fmla="*/ 3898393 w 3898393"/>
              <a:gd name="connsiteY1-32" fmla="*/ 984509 h 984509"/>
              <a:gd name="connsiteX2-33" fmla="*/ 0 w 3898393"/>
              <a:gd name="connsiteY2-34" fmla="*/ 211160 h 984509"/>
              <a:gd name="connsiteX3-35" fmla="*/ 116732 w 3898393"/>
              <a:gd name="connsiteY3-36" fmla="*/ 0 h 984509"/>
              <a:gd name="connsiteX0-37" fmla="*/ 1283768 w 3898393"/>
              <a:gd name="connsiteY0-38" fmla="*/ 55968 h 773349"/>
              <a:gd name="connsiteX1-39" fmla="*/ 3898393 w 3898393"/>
              <a:gd name="connsiteY1-40" fmla="*/ 773349 h 773349"/>
              <a:gd name="connsiteX2-41" fmla="*/ 0 w 3898393"/>
              <a:gd name="connsiteY2-42" fmla="*/ 0 h 773349"/>
              <a:gd name="connsiteX3-43" fmla="*/ 1283768 w 3898393"/>
              <a:gd name="connsiteY3-44" fmla="*/ 55968 h 773349"/>
              <a:gd name="connsiteX0-45" fmla="*/ 212841 w 2827466"/>
              <a:gd name="connsiteY0-46" fmla="*/ 0 h 717381"/>
              <a:gd name="connsiteX1-47" fmla="*/ 2827466 w 2827466"/>
              <a:gd name="connsiteY1-48" fmla="*/ 717381 h 717381"/>
              <a:gd name="connsiteX2-49" fmla="*/ 0 w 2827466"/>
              <a:gd name="connsiteY2-50" fmla="*/ 108418 h 717381"/>
              <a:gd name="connsiteX3-51" fmla="*/ 212841 w 2827466"/>
              <a:gd name="connsiteY3-52" fmla="*/ 0 h 717381"/>
              <a:gd name="connsiteX0-53" fmla="*/ 0 w 3321217"/>
              <a:gd name="connsiteY0-54" fmla="*/ 0 h 1108806"/>
              <a:gd name="connsiteX1-55" fmla="*/ 3321217 w 3321217"/>
              <a:gd name="connsiteY1-56" fmla="*/ 1108806 h 1108806"/>
              <a:gd name="connsiteX2-57" fmla="*/ 493751 w 3321217"/>
              <a:gd name="connsiteY2-58" fmla="*/ 499843 h 1108806"/>
              <a:gd name="connsiteX3-59" fmla="*/ 0 w 3321217"/>
              <a:gd name="connsiteY3-60" fmla="*/ 0 h 1108806"/>
              <a:gd name="connsiteX0-61" fmla="*/ 61782 w 3382999"/>
              <a:gd name="connsiteY0-62" fmla="*/ 0 h 1108806"/>
              <a:gd name="connsiteX1-63" fmla="*/ 3382999 w 3382999"/>
              <a:gd name="connsiteY1-64" fmla="*/ 1108806 h 1108806"/>
              <a:gd name="connsiteX2-65" fmla="*/ 0 w 3382999"/>
              <a:gd name="connsiteY2-66" fmla="*/ 161755 h 1108806"/>
              <a:gd name="connsiteX3-67" fmla="*/ 61782 w 3382999"/>
              <a:gd name="connsiteY3-68" fmla="*/ 0 h 1108806"/>
              <a:gd name="connsiteX0-69" fmla="*/ 129492 w 3382999"/>
              <a:gd name="connsiteY0-70" fmla="*/ 0 h 1073693"/>
              <a:gd name="connsiteX1-71" fmla="*/ 3382999 w 3382999"/>
              <a:gd name="connsiteY1-72" fmla="*/ 1073693 h 1073693"/>
              <a:gd name="connsiteX2-73" fmla="*/ 0 w 3382999"/>
              <a:gd name="connsiteY2-74" fmla="*/ 126642 h 1073693"/>
              <a:gd name="connsiteX3-75" fmla="*/ 129492 w 3382999"/>
              <a:gd name="connsiteY3-76" fmla="*/ 0 h 1073693"/>
            </a:gdLst>
            <a:ahLst/>
            <a:cxnLst>
              <a:cxn ang="0">
                <a:pos x="connsiteX0-1" y="connsiteY0-2"/>
              </a:cxn>
              <a:cxn ang="0">
                <a:pos x="connsiteX1-3" y="connsiteY1-4"/>
              </a:cxn>
              <a:cxn ang="0">
                <a:pos x="connsiteX2-5" y="connsiteY2-6"/>
              </a:cxn>
              <a:cxn ang="0">
                <a:pos x="connsiteX3-7" y="connsiteY3-8"/>
              </a:cxn>
            </a:cxnLst>
            <a:rect l="l" t="t" r="r" b="b"/>
            <a:pathLst>
              <a:path w="3382999" h="1073693">
                <a:moveTo>
                  <a:pt x="129492" y="0"/>
                </a:moveTo>
                <a:lnTo>
                  <a:pt x="3382999" y="1073693"/>
                </a:lnTo>
                <a:lnTo>
                  <a:pt x="0" y="126642"/>
                </a:lnTo>
                <a:lnTo>
                  <a:pt x="129492"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TextBox 7"/>
          <p:cNvSpPr>
            <a:spLocks noChangeArrowheads="1"/>
          </p:cNvSpPr>
          <p:nvPr/>
        </p:nvSpPr>
        <p:spPr bwMode="auto">
          <a:xfrm>
            <a:off x="2041994" y="2958900"/>
            <a:ext cx="7992888"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6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Lab6-Challenge </a:t>
            </a:r>
            <a:r>
              <a:rPr lang="zh-CN" altLang="en-US" sz="6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答辩</a:t>
            </a:r>
            <a:endParaRPr lang="zh-CN" altLang="en-US" sz="6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矩形 3"/>
          <p:cNvSpPr>
            <a:spLocks noChangeArrowheads="1"/>
          </p:cNvSpPr>
          <p:nvPr/>
        </p:nvSpPr>
        <p:spPr bwMode="auto">
          <a:xfrm>
            <a:off x="4339869" y="4797086"/>
            <a:ext cx="3538855"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lgn="l">
              <a:spcBef>
                <a:spcPct val="0"/>
              </a:spcBef>
              <a:buFont typeface="Arial" panose="020B0604020202020204" pitchFamily="34" charset="0"/>
              <a:buNone/>
            </a:pPr>
            <a:r>
              <a:rPr lang="en-US" altLang="zh-CN" sz="3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21373490-</a:t>
            </a:r>
            <a:r>
              <a:rPr lang="zh-CN" altLang="en-US" sz="32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穆凡浩</a:t>
            </a:r>
            <a:endParaRPr lang="zh-CN" altLang="en-US" sz="320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椭圆 74"/>
          <p:cNvSpPr/>
          <p:nvPr/>
        </p:nvSpPr>
        <p:spPr>
          <a:xfrm>
            <a:off x="5089474" y="546938"/>
            <a:ext cx="1945956" cy="194595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263" y="605193"/>
            <a:ext cx="1837361" cy="183736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66"/>
                                        </p:tgtEl>
                                        <p:attrNameLst>
                                          <p:attrName>style.visibility</p:attrName>
                                        </p:attrNameLst>
                                      </p:cBhvr>
                                      <p:to>
                                        <p:strVal val="visible"/>
                                      </p:to>
                                    </p:set>
                                    <p:anim calcmode="lin" valueType="num">
                                      <p:cBhvr>
                                        <p:cTn id="27" dur="500" fill="hold"/>
                                        <p:tgtEl>
                                          <p:spTgt spid="66"/>
                                        </p:tgtEl>
                                        <p:attrNameLst>
                                          <p:attrName>ppt_w</p:attrName>
                                        </p:attrNameLst>
                                      </p:cBhvr>
                                      <p:tavLst>
                                        <p:tav tm="0">
                                          <p:val>
                                            <p:fltVal val="0"/>
                                          </p:val>
                                        </p:tav>
                                        <p:tav tm="100000">
                                          <p:val>
                                            <p:strVal val="#ppt_w"/>
                                          </p:val>
                                        </p:tav>
                                      </p:tavLst>
                                    </p:anim>
                                    <p:anim calcmode="lin" valueType="num">
                                      <p:cBhvr>
                                        <p:cTn id="28" dur="500" fill="hold"/>
                                        <p:tgtEl>
                                          <p:spTgt spid="66"/>
                                        </p:tgtEl>
                                        <p:attrNameLst>
                                          <p:attrName>ppt_h</p:attrName>
                                        </p:attrNameLst>
                                      </p:cBhvr>
                                      <p:tavLst>
                                        <p:tav tm="0">
                                          <p:val>
                                            <p:fltVal val="0"/>
                                          </p:val>
                                        </p:tav>
                                        <p:tav tm="100000">
                                          <p:val>
                                            <p:strVal val="#ppt_h"/>
                                          </p:val>
                                        </p:tav>
                                      </p:tavLst>
                                    </p:anim>
                                    <p:animEffect transition="in" filter="fade">
                                      <p:cBhvr>
                                        <p:cTn id="29" dur="500"/>
                                        <p:tgtEl>
                                          <p:spTgt spid="66"/>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67"/>
                                        </p:tgtEl>
                                        <p:attrNameLst>
                                          <p:attrName>style.visibility</p:attrName>
                                        </p:attrNameLst>
                                      </p:cBhvr>
                                      <p:to>
                                        <p:strVal val="visible"/>
                                      </p:to>
                                    </p:set>
                                    <p:anim calcmode="lin" valueType="num">
                                      <p:cBhvr>
                                        <p:cTn id="32" dur="500" fill="hold"/>
                                        <p:tgtEl>
                                          <p:spTgt spid="67"/>
                                        </p:tgtEl>
                                        <p:attrNameLst>
                                          <p:attrName>ppt_w</p:attrName>
                                        </p:attrNameLst>
                                      </p:cBhvr>
                                      <p:tavLst>
                                        <p:tav tm="0">
                                          <p:val>
                                            <p:fltVal val="0"/>
                                          </p:val>
                                        </p:tav>
                                        <p:tav tm="100000">
                                          <p:val>
                                            <p:strVal val="#ppt_w"/>
                                          </p:val>
                                        </p:tav>
                                      </p:tavLst>
                                    </p:anim>
                                    <p:anim calcmode="lin" valueType="num">
                                      <p:cBhvr>
                                        <p:cTn id="33" dur="500" fill="hold"/>
                                        <p:tgtEl>
                                          <p:spTgt spid="67"/>
                                        </p:tgtEl>
                                        <p:attrNameLst>
                                          <p:attrName>ppt_h</p:attrName>
                                        </p:attrNameLst>
                                      </p:cBhvr>
                                      <p:tavLst>
                                        <p:tav tm="0">
                                          <p:val>
                                            <p:fltVal val="0"/>
                                          </p:val>
                                        </p:tav>
                                        <p:tav tm="100000">
                                          <p:val>
                                            <p:strVal val="#ppt_h"/>
                                          </p:val>
                                        </p:tav>
                                      </p:tavLst>
                                    </p:anim>
                                    <p:animEffect transition="in" filter="fade">
                                      <p:cBhvr>
                                        <p:cTn id="34" dur="500"/>
                                        <p:tgtEl>
                                          <p:spTgt spid="67"/>
                                        </p:tgtEl>
                                      </p:cBhvr>
                                    </p:animEffect>
                                  </p:childTnLst>
                                </p:cTn>
                              </p:par>
                              <p:par>
                                <p:cTn id="35" presetID="52" presetClass="entr" presetSubtype="0" fill="hold" grpId="0" nodeType="withEffect">
                                  <p:stCondLst>
                                    <p:cond delay="500"/>
                                  </p:stCondLst>
                                  <p:iterate type="lt">
                                    <p:tmPct val="10000"/>
                                  </p:iterate>
                                  <p:childTnLst>
                                    <p:set>
                                      <p:cBhvr>
                                        <p:cTn id="36" dur="1" fill="hold">
                                          <p:stCondLst>
                                            <p:cond delay="0"/>
                                          </p:stCondLst>
                                        </p:cTn>
                                        <p:tgtEl>
                                          <p:spTgt spid="136"/>
                                        </p:tgtEl>
                                        <p:attrNameLst>
                                          <p:attrName>style.visibility</p:attrName>
                                        </p:attrNameLst>
                                      </p:cBhvr>
                                      <p:to>
                                        <p:strVal val="visible"/>
                                      </p:to>
                                    </p:set>
                                    <p:animScale>
                                      <p:cBhvr>
                                        <p:cTn id="37" dur="1000" decel="50000" fill="hold">
                                          <p:stCondLst>
                                            <p:cond delay="0"/>
                                          </p:stCondLst>
                                        </p:cTn>
                                        <p:tgtEl>
                                          <p:spTgt spid="1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136"/>
                                        </p:tgtEl>
                                        <p:attrNameLst>
                                          <p:attrName>ppt_x</p:attrName>
                                          <p:attrName>ppt_y</p:attrName>
                                        </p:attrNameLst>
                                      </p:cBhvr>
                                    </p:animMotion>
                                    <p:animEffect transition="in" filter="fade">
                                      <p:cBhvr>
                                        <p:cTn id="39" dur="1000"/>
                                        <p:tgtEl>
                                          <p:spTgt spid="136"/>
                                        </p:tgtEl>
                                      </p:cBhvr>
                                    </p:animEffect>
                                  </p:childTnLst>
                                </p:cTn>
                              </p:par>
                            </p:childTnLst>
                          </p:cTn>
                        </p:par>
                        <p:par>
                          <p:cTn id="40" fill="hold">
                            <p:stCondLst>
                              <p:cond delay="0"/>
                            </p:stCondLst>
                            <p:childTnLst>
                              <p:par>
                                <p:cTn id="41" presetID="22" presetClass="entr" presetSubtype="8" fill="hold" grpId="0" nodeType="after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wipe(left)">
                                      <p:cBhvr>
                                        <p:cTn id="43"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P spid="65" grpId="0" animBg="1"/>
      <p:bldP spid="66" grpId="0" animBg="1"/>
      <p:bldP spid="67" grpId="0" animBg="1"/>
      <p:bldP spid="136" grpId="0"/>
      <p:bldP spid="13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638091"/>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实现键入命令时任意位置的修改</a:t>
            </a:r>
            <a:endParaRPr lang="zh-CN" sz="4000" b="1" dirty="0" smtClean="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53085" y="1557020"/>
            <a:ext cx="5200650" cy="460375"/>
          </a:xfrm>
          <a:prstGeom prst="rect">
            <a:avLst/>
          </a:prstGeom>
          <a:noFill/>
        </p:spPr>
        <p:txBody>
          <a:bodyPr wrap="square" rtlCol="0">
            <a:spAutoFit/>
          </a:bodyPr>
          <a:p>
            <a:r>
              <a:rPr lang="zh-CN" altLang="en-US" sz="2400" b="1"/>
              <a:t>具体实现（针对左右键进行的调整）</a:t>
            </a:r>
            <a:endParaRPr lang="zh-CN" altLang="en-US" sz="2400" b="1"/>
          </a:p>
        </p:txBody>
      </p:sp>
      <p:pic>
        <p:nvPicPr>
          <p:cNvPr id="9" name="图片 8"/>
          <p:cNvPicPr>
            <a:picLocks noChangeAspect="1"/>
          </p:cNvPicPr>
          <p:nvPr/>
        </p:nvPicPr>
        <p:blipFill>
          <a:blip r:embed="rId5"/>
          <a:stretch>
            <a:fillRect/>
          </a:stretch>
        </p:blipFill>
        <p:spPr>
          <a:xfrm>
            <a:off x="768985" y="2061210"/>
            <a:ext cx="4544695" cy="4695825"/>
          </a:xfrm>
          <a:prstGeom prst="rect">
            <a:avLst/>
          </a:prstGeom>
        </p:spPr>
      </p:pic>
      <p:pic>
        <p:nvPicPr>
          <p:cNvPr id="10" name="图片 9"/>
          <p:cNvPicPr>
            <a:picLocks noChangeAspect="1"/>
          </p:cNvPicPr>
          <p:nvPr/>
        </p:nvPicPr>
        <p:blipFill>
          <a:blip r:embed="rId6"/>
          <a:stretch>
            <a:fillRect/>
          </a:stretch>
        </p:blipFill>
        <p:spPr>
          <a:xfrm>
            <a:off x="5809615" y="2277110"/>
            <a:ext cx="6038850" cy="4105275"/>
          </a:xfrm>
          <a:prstGeom prst="rect">
            <a:avLst/>
          </a:prstGeom>
        </p:spPr>
      </p:pic>
      <p:sp>
        <p:nvSpPr>
          <p:cNvPr id="11" name="文本框 10"/>
          <p:cNvSpPr txBox="1"/>
          <p:nvPr/>
        </p:nvSpPr>
        <p:spPr>
          <a:xfrm>
            <a:off x="2626360" y="2348865"/>
            <a:ext cx="2247265" cy="368300"/>
          </a:xfrm>
          <a:prstGeom prst="rect">
            <a:avLst/>
          </a:prstGeom>
          <a:noFill/>
        </p:spPr>
        <p:txBody>
          <a:bodyPr wrap="square" rtlCol="0">
            <a:spAutoFit/>
          </a:bodyPr>
          <a:p>
            <a:r>
              <a:rPr lang="zh-CN" altLang="en-US"/>
              <a:t>针对方向键的识别</a:t>
            </a:r>
            <a:endParaRPr lang="zh-CN" altLang="en-US"/>
          </a:p>
        </p:txBody>
      </p:sp>
      <p:sp>
        <p:nvSpPr>
          <p:cNvPr id="12" name="文本框 11"/>
          <p:cNvSpPr txBox="1"/>
          <p:nvPr>
            <p:custDataLst>
              <p:tags r:id="rId7"/>
            </p:custDataLst>
          </p:nvPr>
        </p:nvSpPr>
        <p:spPr>
          <a:xfrm>
            <a:off x="9265920" y="2595880"/>
            <a:ext cx="2247265" cy="368300"/>
          </a:xfrm>
          <a:prstGeom prst="rect">
            <a:avLst/>
          </a:prstGeom>
          <a:noFill/>
        </p:spPr>
        <p:txBody>
          <a:bodyPr wrap="square" rtlCol="0">
            <a:spAutoFit/>
          </a:bodyPr>
          <a:p>
            <a:r>
              <a:rPr lang="zh-CN" altLang="en-US"/>
              <a:t>针对左右键的处理</a:t>
            </a:r>
            <a:endParaRPr lang="zh-CN" altLang="en-US"/>
          </a:p>
        </p:txBody>
      </p:sp>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638091"/>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实现键入命令时任意位置的修改</a:t>
            </a:r>
            <a:endParaRPr lang="zh-CN" sz="4000" b="1" dirty="0" smtClean="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53085" y="1557020"/>
            <a:ext cx="5200650" cy="460375"/>
          </a:xfrm>
          <a:prstGeom prst="rect">
            <a:avLst/>
          </a:prstGeom>
          <a:noFill/>
        </p:spPr>
        <p:txBody>
          <a:bodyPr wrap="square" rtlCol="0">
            <a:spAutoFit/>
          </a:bodyPr>
          <a:p>
            <a:r>
              <a:rPr lang="zh-CN" altLang="en-US" sz="2400" b="1"/>
              <a:t>具体实现（针对命令内容的删改）</a:t>
            </a:r>
            <a:endParaRPr lang="zh-CN" altLang="en-US" sz="2400" b="1"/>
          </a:p>
        </p:txBody>
      </p:sp>
      <p:pic>
        <p:nvPicPr>
          <p:cNvPr id="4" name="图片 3"/>
          <p:cNvPicPr>
            <a:picLocks noChangeAspect="1"/>
          </p:cNvPicPr>
          <p:nvPr/>
        </p:nvPicPr>
        <p:blipFill>
          <a:blip r:embed="rId5"/>
          <a:stretch>
            <a:fillRect/>
          </a:stretch>
        </p:blipFill>
        <p:spPr>
          <a:xfrm>
            <a:off x="553085" y="2017395"/>
            <a:ext cx="5087620" cy="4643755"/>
          </a:xfrm>
          <a:prstGeom prst="rect">
            <a:avLst/>
          </a:prstGeom>
        </p:spPr>
      </p:pic>
      <p:sp>
        <p:nvSpPr>
          <p:cNvPr id="11" name="文本框 10"/>
          <p:cNvSpPr txBox="1"/>
          <p:nvPr/>
        </p:nvSpPr>
        <p:spPr>
          <a:xfrm>
            <a:off x="3433445" y="2132965"/>
            <a:ext cx="2433955" cy="368300"/>
          </a:xfrm>
          <a:prstGeom prst="rect">
            <a:avLst/>
          </a:prstGeom>
          <a:noFill/>
        </p:spPr>
        <p:txBody>
          <a:bodyPr wrap="square" rtlCol="0">
            <a:spAutoFit/>
          </a:bodyPr>
          <a:p>
            <a:r>
              <a:rPr lang="zh-CN" altLang="en-US"/>
              <a:t>针对</a:t>
            </a:r>
            <a:r>
              <a:rPr lang="en-US" altLang="zh-CN"/>
              <a:t>backspace</a:t>
            </a:r>
            <a:r>
              <a:rPr lang="zh-CN" altLang="en-US"/>
              <a:t>的处理</a:t>
            </a:r>
            <a:endParaRPr lang="zh-CN" altLang="en-US"/>
          </a:p>
        </p:txBody>
      </p:sp>
      <p:pic>
        <p:nvPicPr>
          <p:cNvPr id="5" name="图片 4"/>
          <p:cNvPicPr>
            <a:picLocks noChangeAspect="1"/>
          </p:cNvPicPr>
          <p:nvPr/>
        </p:nvPicPr>
        <p:blipFill>
          <a:blip r:embed="rId6"/>
          <a:stretch>
            <a:fillRect/>
          </a:stretch>
        </p:blipFill>
        <p:spPr>
          <a:xfrm>
            <a:off x="5953760" y="1701165"/>
            <a:ext cx="5810250" cy="4933950"/>
          </a:xfrm>
          <a:prstGeom prst="rect">
            <a:avLst/>
          </a:prstGeom>
        </p:spPr>
      </p:pic>
      <p:sp>
        <p:nvSpPr>
          <p:cNvPr id="12" name="文本框 11"/>
          <p:cNvSpPr txBox="1"/>
          <p:nvPr>
            <p:custDataLst>
              <p:tags r:id="rId7"/>
            </p:custDataLst>
          </p:nvPr>
        </p:nvSpPr>
        <p:spPr>
          <a:xfrm>
            <a:off x="9338310" y="2061210"/>
            <a:ext cx="2247265" cy="368300"/>
          </a:xfrm>
          <a:prstGeom prst="rect">
            <a:avLst/>
          </a:prstGeom>
          <a:noFill/>
        </p:spPr>
        <p:txBody>
          <a:bodyPr wrap="square" rtlCol="0">
            <a:spAutoFit/>
          </a:bodyPr>
          <a:p>
            <a:r>
              <a:rPr lang="zh-CN" altLang="en-US"/>
              <a:t>针对输入的处理</a:t>
            </a:r>
            <a:endParaRPr lang="zh-CN" altLang="en-US"/>
          </a:p>
        </p:txBody>
      </p:sp>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矩形 47"/>
          <p:cNvSpPr>
            <a:spLocks noChangeArrowheads="1"/>
          </p:cNvSpPr>
          <p:nvPr/>
        </p:nvSpPr>
        <p:spPr bwMode="auto">
          <a:xfrm>
            <a:off x="553085" y="2421255"/>
            <a:ext cx="483616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indent="609600" algn="just" fontAlgn="auto">
              <a:lnSpc>
                <a:spcPct val="150000"/>
              </a:lnSpc>
              <a:spcBef>
                <a:spcPct val="0"/>
              </a:spcBef>
              <a:extLst>
                <a:ext uri="{35155182-B16C-46BC-9424-99874614C6A1}">
                  <wpsdc:indentchars xmlns:wpsdc="http://www.wps.cn/officeDocument/2017/drawingmlCustomData" val="200" checksum="4158780845"/>
                </a:ext>
              </a:extLst>
            </a:pP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由于该命令针对的是</a:t>
            </a:r>
            <a:r>
              <a:rPr lang="en-US" altLang="zh-CN" sz="2400" b="1" dirty="0">
                <a:solidFill>
                  <a:schemeClr val="tx1"/>
                </a:solidFill>
                <a:uFillTx/>
                <a:latin typeface="Times New Roman" panose="02020603050405020304" pitchFamily="18" charset="0"/>
                <a:ea typeface="宋体" panose="02010600030101010101" pitchFamily="2" charset="-122"/>
                <a:cs typeface="+mn-ea"/>
                <a:sym typeface="+mn-ea"/>
              </a:rPr>
              <a:t>.b</a:t>
            </a: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结尾的可执行文件，因此只需要在</a:t>
            </a:r>
            <a:r>
              <a:rPr lang="en-US" altLang="zh-CN" sz="2400" b="1" dirty="0">
                <a:solidFill>
                  <a:schemeClr val="tx1"/>
                </a:solidFill>
                <a:uFillTx/>
                <a:latin typeface="Times New Roman" panose="02020603050405020304" pitchFamily="18" charset="0"/>
                <a:ea typeface="宋体" panose="02010600030101010101" pitchFamily="2" charset="-122"/>
                <a:cs typeface="+mn-ea"/>
                <a:sym typeface="+mn-ea"/>
              </a:rPr>
              <a:t>spawn</a:t>
            </a: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函数不能直接打开文件时尝试在路径末尾补上</a:t>
            </a:r>
            <a:r>
              <a:rPr lang="en-US" altLang="zh-CN" sz="2400" b="1" dirty="0">
                <a:solidFill>
                  <a:schemeClr val="tx1"/>
                </a:solidFill>
                <a:uFillTx/>
                <a:latin typeface="Times New Roman" panose="02020603050405020304" pitchFamily="18" charset="0"/>
                <a:ea typeface="宋体" panose="02010600030101010101" pitchFamily="2" charset="-122"/>
                <a:cs typeface="+mn-ea"/>
                <a:sym typeface="+mn-ea"/>
              </a:rPr>
              <a:t>.b</a:t>
            </a: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再打开即可。</a:t>
            </a:r>
            <a:endParaRPr lang="zh-CN" altLang="en-US" sz="2400" b="1" dirty="0">
              <a:solidFill>
                <a:schemeClr val="tx1"/>
              </a:solidFill>
              <a:uFillTx/>
              <a:latin typeface="Times New Roman" panose="02020603050405020304" pitchFamily="18" charset="0"/>
              <a:ea typeface="宋体" panose="02010600030101010101" pitchFamily="2" charset="-122"/>
              <a:cs typeface="+mn-ea"/>
              <a:sym typeface="+mn-ea"/>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764456"/>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实现程序名称中</a:t>
            </a:r>
            <a:r>
              <a:rPr lang="en-US" altLang="zh-CN" sz="4000" b="1" dirty="0" smtClean="0">
                <a:solidFill>
                  <a:schemeClr val="tx1"/>
                </a:solidFill>
                <a:latin typeface="微软雅黑" panose="020B0503020204020204" pitchFamily="34" charset="-122"/>
                <a:ea typeface="微软雅黑" panose="020B0503020204020204" pitchFamily="34" charset="-122"/>
              </a:rPr>
              <a:t>.b</a:t>
            </a:r>
            <a:r>
              <a:rPr lang="zh-CN" altLang="en-US" sz="4000" b="1" dirty="0" smtClean="0">
                <a:solidFill>
                  <a:schemeClr val="tx1"/>
                </a:solidFill>
                <a:latin typeface="微软雅黑" panose="020B0503020204020204" pitchFamily="34" charset="-122"/>
                <a:ea typeface="微软雅黑" panose="020B0503020204020204" pitchFamily="34" charset="-122"/>
              </a:rPr>
              <a:t>的省略</a:t>
            </a:r>
            <a:endParaRPr lang="zh-CN" altLang="en-US"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5953760" y="1824355"/>
            <a:ext cx="5657850" cy="4162425"/>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矩形 47"/>
          <p:cNvSpPr>
            <a:spLocks noChangeArrowheads="1"/>
          </p:cNvSpPr>
          <p:nvPr/>
        </p:nvSpPr>
        <p:spPr bwMode="auto">
          <a:xfrm>
            <a:off x="553085" y="2132965"/>
            <a:ext cx="483616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indent="609600" algn="just" fontAlgn="auto">
              <a:lnSpc>
                <a:spcPct val="150000"/>
              </a:lnSpc>
              <a:spcBef>
                <a:spcPct val="0"/>
              </a:spcBef>
              <a:extLst>
                <a:ext uri="{35155182-B16C-46BC-9424-99874614C6A1}">
                  <wpsdc:indentchars xmlns:wpsdc="http://www.wps.cn/officeDocument/2017/drawingmlCustomData" val="200" checksum="4158780845"/>
                </a:ext>
              </a:extLst>
            </a:pP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这两条命令本质上都是创建文件的命令，唯一区别在于创建的目标文件类型不同。因此可以一起实现，而在</a:t>
            </a:r>
            <a:r>
              <a:rPr lang="en-US" altLang="zh-CN" sz="2400" b="1" dirty="0">
                <a:solidFill>
                  <a:schemeClr val="tx1"/>
                </a:solidFill>
                <a:uFillTx/>
                <a:latin typeface="Times New Roman" panose="02020603050405020304" pitchFamily="18" charset="0"/>
                <a:ea typeface="宋体" panose="02010600030101010101" pitchFamily="2" charset="-122"/>
                <a:cs typeface="+mn-ea"/>
                <a:sym typeface="+mn-ea"/>
              </a:rPr>
              <a:t>fs.c</a:t>
            </a: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即文件系统进程提供的相关服务中，已经实现了</a:t>
            </a:r>
            <a:r>
              <a:rPr lang="en-US" altLang="zh-CN" sz="2400" b="1" dirty="0">
                <a:solidFill>
                  <a:schemeClr val="tx1"/>
                </a:solidFill>
                <a:uFillTx/>
                <a:latin typeface="Times New Roman" panose="02020603050405020304" pitchFamily="18" charset="0"/>
                <a:ea typeface="宋体" panose="02010600030101010101" pitchFamily="2" charset="-122"/>
                <a:cs typeface="+mn-ea"/>
                <a:sym typeface="+mn-ea"/>
              </a:rPr>
              <a:t>file_create</a:t>
            </a: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函数。因此，只需要提供用户态下的接口并利用</a:t>
            </a:r>
            <a:r>
              <a:rPr lang="en-US" altLang="zh-CN" sz="2400" b="1" dirty="0">
                <a:solidFill>
                  <a:schemeClr val="tx1"/>
                </a:solidFill>
                <a:uFillTx/>
                <a:latin typeface="Times New Roman" panose="02020603050405020304" pitchFamily="18" charset="0"/>
                <a:ea typeface="宋体" panose="02010600030101010101" pitchFamily="2" charset="-122"/>
                <a:cs typeface="+mn-ea"/>
                <a:sym typeface="+mn-ea"/>
              </a:rPr>
              <a:t>ipc</a:t>
            </a: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通信即可实现该命令。</a:t>
            </a:r>
            <a:endParaRPr lang="zh-CN" altLang="en-US" sz="2400" b="1" dirty="0">
              <a:solidFill>
                <a:schemeClr val="tx1"/>
              </a:solidFill>
              <a:uFillTx/>
              <a:latin typeface="Times New Roman" panose="02020603050405020304" pitchFamily="18" charset="0"/>
              <a:ea typeface="宋体" panose="02010600030101010101" pitchFamily="2" charset="-122"/>
              <a:cs typeface="+mn-ea"/>
              <a:sym typeface="+mn-ea"/>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764456"/>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实现更丰富的命令</a:t>
            </a:r>
            <a:endParaRPr lang="zh-CN"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593725" y="1671955"/>
            <a:ext cx="3271520" cy="521970"/>
          </a:xfrm>
          <a:prstGeom prst="rect">
            <a:avLst/>
          </a:prstGeom>
          <a:noFill/>
        </p:spPr>
        <p:txBody>
          <a:bodyPr wrap="square" rtlCol="0">
            <a:spAutoFit/>
          </a:bodyPr>
          <a:p>
            <a:r>
              <a:rPr lang="en-US" altLang="zh-CN" sz="2800" b="1">
                <a:latin typeface="Times New Roman" panose="02020603050405020304" pitchFamily="18" charset="0"/>
                <a:cs typeface="Times New Roman" panose="02020603050405020304" pitchFamily="18" charset="0"/>
              </a:rPr>
              <a:t>mkdir &amp; touch</a:t>
            </a:r>
            <a:endParaRPr lang="en-US" altLang="zh-CN" sz="2800" b="1">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5"/>
          <a:stretch>
            <a:fillRect/>
          </a:stretch>
        </p:blipFill>
        <p:spPr>
          <a:xfrm>
            <a:off x="5809615" y="692785"/>
            <a:ext cx="5692140" cy="2399030"/>
          </a:xfrm>
          <a:prstGeom prst="rect">
            <a:avLst/>
          </a:prstGeom>
        </p:spPr>
      </p:pic>
      <p:pic>
        <p:nvPicPr>
          <p:cNvPr id="7" name="图片 6"/>
          <p:cNvPicPr>
            <a:picLocks noChangeAspect="1"/>
          </p:cNvPicPr>
          <p:nvPr/>
        </p:nvPicPr>
        <p:blipFill>
          <a:blip r:embed="rId6"/>
          <a:stretch>
            <a:fillRect/>
          </a:stretch>
        </p:blipFill>
        <p:spPr>
          <a:xfrm>
            <a:off x="5809615" y="3141345"/>
            <a:ext cx="6180455" cy="3537585"/>
          </a:xfrm>
          <a:prstGeom prst="rect">
            <a:avLst/>
          </a:prstGeom>
        </p:spPr>
      </p:pic>
      <p:sp>
        <p:nvSpPr>
          <p:cNvPr id="8" name="文本框 7"/>
          <p:cNvSpPr txBox="1"/>
          <p:nvPr/>
        </p:nvSpPr>
        <p:spPr>
          <a:xfrm>
            <a:off x="9549130" y="3426460"/>
            <a:ext cx="2092960" cy="368300"/>
          </a:xfrm>
          <a:prstGeom prst="rect">
            <a:avLst/>
          </a:prstGeom>
          <a:noFill/>
        </p:spPr>
        <p:txBody>
          <a:bodyPr wrap="square" rtlCol="0">
            <a:spAutoFit/>
          </a:bodyPr>
          <a:p>
            <a:r>
              <a:rPr lang="zh-CN" altLang="en-US"/>
              <a:t>以</a:t>
            </a:r>
            <a:r>
              <a:rPr lang="en-US" altLang="zh-CN"/>
              <a:t>mkdir</a:t>
            </a:r>
            <a:r>
              <a:rPr lang="zh-CN" altLang="en-US"/>
              <a:t>为例</a:t>
            </a:r>
            <a:endParaRPr lang="zh-CN" altLang="en-US"/>
          </a:p>
        </p:txBody>
      </p:sp>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矩形 47"/>
          <p:cNvSpPr>
            <a:spLocks noChangeArrowheads="1"/>
          </p:cNvSpPr>
          <p:nvPr/>
        </p:nvSpPr>
        <p:spPr bwMode="auto">
          <a:xfrm>
            <a:off x="481330" y="1588770"/>
            <a:ext cx="4836160" cy="283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indent="609600" algn="just" fontAlgn="auto">
              <a:lnSpc>
                <a:spcPct val="150000"/>
              </a:lnSpc>
              <a:spcBef>
                <a:spcPct val="0"/>
              </a:spcBef>
              <a:extLst>
                <a:ext uri="{35155182-B16C-46BC-9424-99874614C6A1}">
                  <wpsdc:indentchars xmlns:wpsdc="http://www.wps.cn/officeDocument/2017/drawingmlCustomData" val="200" checksum="4158780845"/>
                </a:ext>
              </a:extLst>
            </a:pPr>
            <a:r>
              <a:rPr lang="zh-CN" sz="2400" b="1" dirty="0">
                <a:solidFill>
                  <a:schemeClr val="tx1"/>
                </a:solidFill>
                <a:uFillTx/>
                <a:latin typeface="Times New Roman" panose="02020603050405020304" pitchFamily="18" charset="0"/>
                <a:ea typeface="宋体" panose="02010600030101010101" pitchFamily="2" charset="-122"/>
                <a:cs typeface="+mn-ea"/>
                <a:sym typeface="+mn-ea"/>
              </a:rPr>
              <a:t>如</a:t>
            </a:r>
            <a:r>
              <a:rPr lang="en-US" altLang="zh-CN" sz="2400" b="1" dirty="0">
                <a:solidFill>
                  <a:schemeClr val="tx1"/>
                </a:solidFill>
                <a:uFillTx/>
                <a:latin typeface="Times New Roman" panose="02020603050405020304" pitchFamily="18" charset="0"/>
                <a:ea typeface="宋体" panose="02010600030101010101" pitchFamily="2" charset="-122"/>
                <a:cs typeface="+mn-ea"/>
                <a:sym typeface="+mn-ea"/>
              </a:rPr>
              <a:t>ls</a:t>
            </a: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指令一样，该命令的本质是对目标目录下文件的递归遍历，同时完成对文件名的格式化输出即可。完成过程也主要参考了</a:t>
            </a:r>
            <a:r>
              <a:rPr lang="en-US" altLang="zh-CN" sz="2400" b="1" dirty="0">
                <a:solidFill>
                  <a:schemeClr val="tx1"/>
                </a:solidFill>
                <a:uFillTx/>
                <a:latin typeface="Times New Roman" panose="02020603050405020304" pitchFamily="18" charset="0"/>
                <a:ea typeface="宋体" panose="02010600030101010101" pitchFamily="2" charset="-122"/>
                <a:cs typeface="+mn-ea"/>
                <a:sym typeface="+mn-ea"/>
              </a:rPr>
              <a:t>ls</a:t>
            </a: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文件的实现。</a:t>
            </a:r>
            <a:endParaRPr lang="zh-CN" altLang="en-US" sz="2400" b="1" dirty="0">
              <a:solidFill>
                <a:schemeClr val="tx1"/>
              </a:solidFill>
              <a:uFillTx/>
              <a:latin typeface="Times New Roman" panose="02020603050405020304" pitchFamily="18" charset="0"/>
              <a:ea typeface="宋体" panose="02010600030101010101" pitchFamily="2" charset="-122"/>
              <a:cs typeface="+mn-ea"/>
              <a:sym typeface="+mn-ea"/>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08659" y="980991"/>
            <a:ext cx="9358209" cy="607695"/>
          </a:xfrm>
          <a:prstGeom prst="rect">
            <a:avLst/>
          </a:prstGeom>
          <a:noFill/>
        </p:spPr>
        <p:txBody>
          <a:bodyPr wrap="square" rtlCol="0">
            <a:spAutoFit/>
          </a:bodyPr>
          <a:p>
            <a:pPr>
              <a:lnSpc>
                <a:spcPct val="120000"/>
              </a:lnSpc>
            </a:pPr>
            <a:r>
              <a:rPr lang="en-US" altLang="zh-CN" sz="28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tree</a:t>
            </a:r>
            <a:endParaRPr lang="en-US" altLang="zh-CN" sz="28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5" name="图片 4"/>
          <p:cNvPicPr>
            <a:picLocks noChangeAspect="1"/>
          </p:cNvPicPr>
          <p:nvPr/>
        </p:nvPicPr>
        <p:blipFill>
          <a:blip r:embed="rId5"/>
          <a:stretch>
            <a:fillRect/>
          </a:stretch>
        </p:blipFill>
        <p:spPr>
          <a:xfrm>
            <a:off x="6457950" y="1124585"/>
            <a:ext cx="5645785" cy="5307330"/>
          </a:xfrm>
          <a:prstGeom prst="rect">
            <a:avLst/>
          </a:prstGeom>
        </p:spPr>
      </p:pic>
      <p:pic>
        <p:nvPicPr>
          <p:cNvPr id="6" name="图片 5"/>
          <p:cNvPicPr>
            <a:picLocks noChangeAspect="1"/>
          </p:cNvPicPr>
          <p:nvPr/>
        </p:nvPicPr>
        <p:blipFill>
          <a:blip r:embed="rId6"/>
          <a:stretch>
            <a:fillRect/>
          </a:stretch>
        </p:blipFill>
        <p:spPr>
          <a:xfrm>
            <a:off x="481330" y="4725035"/>
            <a:ext cx="5626735" cy="1125855"/>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764456"/>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实现历史命令功能</a:t>
            </a:r>
            <a:endParaRPr lang="zh-CN"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593725" y="1671955"/>
            <a:ext cx="3271520" cy="521970"/>
          </a:xfrm>
          <a:prstGeom prst="rect">
            <a:avLst/>
          </a:prstGeom>
          <a:noFill/>
        </p:spPr>
        <p:txBody>
          <a:bodyPr wrap="square" rtlCol="0">
            <a:spAutoFit/>
          </a:bodyPr>
          <a:p>
            <a:r>
              <a:rPr lang="zh-CN" altLang="en-US" sz="2800" b="1">
                <a:latin typeface="Times New Roman" panose="02020603050405020304" pitchFamily="18" charset="0"/>
                <a:cs typeface="Times New Roman" panose="02020603050405020304" pitchFamily="18" charset="0"/>
              </a:rPr>
              <a:t>实现思路</a:t>
            </a:r>
            <a:endParaRPr lang="zh-CN" altLang="en-US" sz="2800" b="1">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2713355" y="1810385"/>
            <a:ext cx="6653530" cy="4678680"/>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764456"/>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实现历史命令功能</a:t>
            </a:r>
            <a:endParaRPr lang="zh-CN"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593725" y="1671955"/>
            <a:ext cx="3271520" cy="521970"/>
          </a:xfrm>
          <a:prstGeom prst="rect">
            <a:avLst/>
          </a:prstGeom>
          <a:noFill/>
        </p:spPr>
        <p:txBody>
          <a:bodyPr wrap="square" rtlCol="0">
            <a:spAutoFit/>
          </a:bodyPr>
          <a:p>
            <a:r>
              <a:rPr lang="zh-CN" altLang="en-US" sz="2800" b="1">
                <a:latin typeface="Times New Roman" panose="02020603050405020304" pitchFamily="18" charset="0"/>
                <a:cs typeface="Times New Roman" panose="02020603050405020304" pitchFamily="18" charset="0"/>
              </a:rPr>
              <a:t>具体实现</a:t>
            </a:r>
            <a:endParaRPr lang="zh-CN" altLang="en-US" sz="2800" b="1">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5"/>
          <a:stretch>
            <a:fillRect/>
          </a:stretch>
        </p:blipFill>
        <p:spPr>
          <a:xfrm>
            <a:off x="2857500" y="1824355"/>
            <a:ext cx="6689090" cy="4552315"/>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764456"/>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实现历史命令功能</a:t>
            </a:r>
            <a:endParaRPr lang="zh-CN"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634365" y="1772920"/>
            <a:ext cx="3550285" cy="953135"/>
          </a:xfrm>
          <a:prstGeom prst="rect">
            <a:avLst/>
          </a:prstGeom>
          <a:noFill/>
        </p:spPr>
        <p:txBody>
          <a:bodyPr wrap="square" rtlCol="0">
            <a:spAutoFit/>
          </a:bodyPr>
          <a:p>
            <a:r>
              <a:rPr lang="zh-CN" altLang="en-US" sz="2800" b="1">
                <a:latin typeface="Times New Roman" panose="02020603050405020304" pitchFamily="18" charset="0"/>
                <a:cs typeface="Times New Roman" panose="02020603050405020304" pitchFamily="18" charset="0"/>
              </a:rPr>
              <a:t>具体实现</a:t>
            </a:r>
            <a:endParaRPr lang="zh-CN" altLang="en-US" sz="2800" b="1">
              <a:latin typeface="Times New Roman" panose="02020603050405020304" pitchFamily="18" charset="0"/>
              <a:cs typeface="Times New Roman" panose="02020603050405020304" pitchFamily="18" charset="0"/>
            </a:endParaRPr>
          </a:p>
          <a:p>
            <a:r>
              <a:rPr lang="en-US" altLang="zh-CN" sz="2800" b="1">
                <a:latin typeface="Times New Roman" panose="02020603050405020304" pitchFamily="18" charset="0"/>
                <a:cs typeface="Times New Roman" panose="02020603050405020304" pitchFamily="18" charset="0"/>
              </a:rPr>
              <a:t>getHistoryCommand</a:t>
            </a:r>
            <a:endParaRPr lang="en-US" altLang="zh-CN" sz="2800" b="1">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5017770" y="1052830"/>
            <a:ext cx="6891655" cy="5302885"/>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764456"/>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实现历史命令功能</a:t>
            </a:r>
            <a:endParaRPr lang="zh-CN"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37185" y="3213100"/>
            <a:ext cx="3550285" cy="953135"/>
          </a:xfrm>
          <a:prstGeom prst="rect">
            <a:avLst/>
          </a:prstGeom>
          <a:noFill/>
        </p:spPr>
        <p:txBody>
          <a:bodyPr wrap="square" rtlCol="0">
            <a:spAutoFit/>
          </a:bodyPr>
          <a:p>
            <a:r>
              <a:rPr lang="zh-CN" altLang="en-US" sz="2800" b="1">
                <a:latin typeface="Times New Roman" panose="02020603050405020304" pitchFamily="18" charset="0"/>
                <a:cs typeface="Times New Roman" panose="02020603050405020304" pitchFamily="18" charset="0"/>
              </a:rPr>
              <a:t>具体实现</a:t>
            </a:r>
            <a:endParaRPr lang="zh-CN" altLang="en-US" sz="2800" b="1">
              <a:latin typeface="Times New Roman" panose="02020603050405020304" pitchFamily="18" charset="0"/>
              <a:cs typeface="Times New Roman" panose="02020603050405020304" pitchFamily="18" charset="0"/>
            </a:endParaRPr>
          </a:p>
          <a:p>
            <a:r>
              <a:rPr lang="zh-CN" altLang="zh-CN" sz="2800" b="1">
                <a:latin typeface="Times New Roman" panose="02020603050405020304" pitchFamily="18" charset="0"/>
                <a:cs typeface="Times New Roman" panose="02020603050405020304" pitchFamily="18" charset="0"/>
              </a:rPr>
              <a:t>针对上下键的处理</a:t>
            </a:r>
            <a:endParaRPr lang="zh-CN" altLang="zh-CN" sz="2800" b="1">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5"/>
          <a:stretch>
            <a:fillRect/>
          </a:stretch>
        </p:blipFill>
        <p:spPr>
          <a:xfrm>
            <a:off x="3793490" y="2061210"/>
            <a:ext cx="3883660" cy="4682490"/>
          </a:xfrm>
          <a:prstGeom prst="rect">
            <a:avLst/>
          </a:prstGeom>
        </p:spPr>
      </p:pic>
      <p:pic>
        <p:nvPicPr>
          <p:cNvPr id="7" name="图片 6"/>
          <p:cNvPicPr>
            <a:picLocks noChangeAspect="1"/>
          </p:cNvPicPr>
          <p:nvPr/>
        </p:nvPicPr>
        <p:blipFill>
          <a:blip r:embed="rId6"/>
          <a:stretch>
            <a:fillRect/>
          </a:stretch>
        </p:blipFill>
        <p:spPr>
          <a:xfrm>
            <a:off x="7825740" y="692785"/>
            <a:ext cx="4057650" cy="6098540"/>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764456"/>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实现相对路径</a:t>
            </a:r>
            <a:endParaRPr lang="en-US" altLang="zh-CN"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337185" y="1484630"/>
            <a:ext cx="5962650" cy="5262245"/>
          </a:xfrm>
          <a:prstGeom prst="rect">
            <a:avLst/>
          </a:prstGeom>
          <a:noFill/>
        </p:spPr>
        <p:txBody>
          <a:bodyPr wrap="square" rtlCol="0">
            <a:spAutoFit/>
          </a:bodyPr>
          <a:p>
            <a:pPr indent="711200" fontAlgn="auto">
              <a:lnSpc>
                <a:spcPct val="150000"/>
              </a:lnSpc>
              <a:extLst>
                <a:ext uri="{35155182-B16C-46BC-9424-99874614C6A1}">
                  <wpsdc:indentchars xmlns:wpsdc="http://www.wps.cn/officeDocument/2017/drawingmlCustomData" val="200" checksum="3773799597"/>
                </a:ext>
              </a:extLst>
            </a:pPr>
            <a:r>
              <a:rPr lang="zh-CN" altLang="zh-CN" sz="2800" b="1">
                <a:latin typeface="Times New Roman" panose="02020603050405020304" pitchFamily="18" charset="0"/>
                <a:cs typeface="Times New Roman" panose="02020603050405020304" pitchFamily="18" charset="0"/>
              </a:rPr>
              <a:t>众所周知，世界上本没有相对路径。相对路径只不过是绝对路径的一部分罢了，用的人多了，也就有了相对路径。</a:t>
            </a:r>
            <a:endParaRPr lang="zh-CN" altLang="zh-CN" sz="2800" b="1">
              <a:latin typeface="Times New Roman" panose="02020603050405020304" pitchFamily="18" charset="0"/>
              <a:cs typeface="Times New Roman" panose="02020603050405020304" pitchFamily="18" charset="0"/>
            </a:endParaRPr>
          </a:p>
          <a:p>
            <a:pPr indent="711200" fontAlgn="auto">
              <a:lnSpc>
                <a:spcPct val="150000"/>
              </a:lnSpc>
              <a:extLst>
                <a:ext uri="{35155182-B16C-46BC-9424-99874614C6A1}">
                  <wpsdc:indentchars xmlns:wpsdc="http://www.wps.cn/officeDocument/2017/drawingmlCustomData" val="200" checksum="3773799597"/>
                </a:ext>
              </a:extLst>
            </a:pPr>
            <a:r>
              <a:rPr lang="zh-CN" altLang="zh-CN" sz="2800" b="1">
                <a:latin typeface="Times New Roman" panose="02020603050405020304" pitchFamily="18" charset="0"/>
                <a:cs typeface="Times New Roman" panose="02020603050405020304" pitchFamily="18" charset="0"/>
              </a:rPr>
              <a:t>因此，我们需要时刻记录当前进程所在的工作目录，在实现相对路径时，采用字符串拼接的方式，生成绝对路径并进行操作。</a:t>
            </a:r>
            <a:endParaRPr lang="zh-CN" altLang="zh-CN" sz="2800" b="1">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6745605" y="1539875"/>
            <a:ext cx="4478020" cy="2672080"/>
          </a:xfrm>
          <a:prstGeom prst="rect">
            <a:avLst/>
          </a:prstGeom>
        </p:spPr>
      </p:pic>
      <p:pic>
        <p:nvPicPr>
          <p:cNvPr id="8" name="图片 7"/>
          <p:cNvPicPr>
            <a:picLocks noChangeAspect="1"/>
          </p:cNvPicPr>
          <p:nvPr/>
        </p:nvPicPr>
        <p:blipFill>
          <a:blip r:embed="rId6"/>
          <a:stretch>
            <a:fillRect/>
          </a:stretch>
        </p:blipFill>
        <p:spPr>
          <a:xfrm>
            <a:off x="6745605" y="666750"/>
            <a:ext cx="2781300" cy="838200"/>
          </a:xfrm>
          <a:prstGeom prst="rect">
            <a:avLst/>
          </a:prstGeom>
        </p:spPr>
      </p:pic>
      <p:pic>
        <p:nvPicPr>
          <p:cNvPr id="9" name="图片 8"/>
          <p:cNvPicPr>
            <a:picLocks noChangeAspect="1"/>
          </p:cNvPicPr>
          <p:nvPr/>
        </p:nvPicPr>
        <p:blipFill>
          <a:blip r:embed="rId7"/>
          <a:stretch>
            <a:fillRect/>
          </a:stretch>
        </p:blipFill>
        <p:spPr>
          <a:xfrm>
            <a:off x="6745605" y="4293235"/>
            <a:ext cx="3666490" cy="2534285"/>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9" name="TextBox 58"/>
          <p:cNvSpPr txBox="1"/>
          <p:nvPr/>
        </p:nvSpPr>
        <p:spPr>
          <a:xfrm>
            <a:off x="5377507" y="1115452"/>
            <a:ext cx="1476879" cy="369332"/>
          </a:xfrm>
          <a:prstGeom prst="rect">
            <a:avLst/>
          </a:prstGeom>
          <a:noFill/>
        </p:spPr>
        <p:txBody>
          <a:bodyPr wrap="none" rtlCol="0">
            <a:spAutoFit/>
          </a:bodyPr>
          <a:lstStyle/>
          <a:p>
            <a:r>
              <a:rPr lang="en-US" altLang="zh-CN" b="1" dirty="0" smtClean="0">
                <a:solidFill>
                  <a:schemeClr val="accent5">
                    <a:lumMod val="60000"/>
                    <a:lumOff val="40000"/>
                  </a:schemeClr>
                </a:solidFill>
                <a:latin typeface="微软雅黑" panose="020B0503020204020204" pitchFamily="34" charset="-122"/>
                <a:ea typeface="微软雅黑" panose="020B0503020204020204" pitchFamily="34" charset="-122"/>
              </a:rPr>
              <a:t>CONTENTS</a:t>
            </a:r>
            <a:endParaRPr lang="zh-CN" altLang="en-US"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60" name="Freeform 5"/>
          <p:cNvSpPr/>
          <p:nvPr/>
        </p:nvSpPr>
        <p:spPr bwMode="auto">
          <a:xfrm>
            <a:off x="4832905" y="0"/>
            <a:ext cx="2529366"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solidFill>
                <a:srgbClr val="31859C"/>
              </a:solidFill>
            </a:endParaRPr>
          </a:p>
        </p:txBody>
      </p:sp>
      <p:sp>
        <p:nvSpPr>
          <p:cNvPr id="61" name="TextBox 60"/>
          <p:cNvSpPr txBox="1"/>
          <p:nvPr/>
        </p:nvSpPr>
        <p:spPr>
          <a:xfrm>
            <a:off x="5340497" y="260648"/>
            <a:ext cx="1481496" cy="769441"/>
          </a:xfrm>
          <a:prstGeom prst="rect">
            <a:avLst/>
          </a:prstGeom>
          <a:noFill/>
        </p:spPr>
        <p:txBody>
          <a:bodyPr wrap="none" rtlCol="0">
            <a:spAutoFit/>
          </a:bodyPr>
          <a:lstStyle/>
          <a:p>
            <a:pPr algn="ctr"/>
            <a:r>
              <a:rPr lang="zh-CN" altLang="en-US" sz="4400" b="1" dirty="0" smtClean="0">
                <a:solidFill>
                  <a:schemeClr val="accent5">
                    <a:lumMod val="60000"/>
                    <a:lumOff val="40000"/>
                  </a:schemeClr>
                </a:solidFill>
                <a:latin typeface="微软雅黑" panose="020B0503020204020204" pitchFamily="34" charset="-122"/>
                <a:ea typeface="微软雅黑" panose="020B0503020204020204" pitchFamily="34" charset="-122"/>
              </a:rPr>
              <a:t>目 录</a:t>
            </a:r>
            <a:endParaRPr lang="zh-CN" altLang="en-US" sz="4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62" name="Freeform 5"/>
          <p:cNvSpPr/>
          <p:nvPr/>
        </p:nvSpPr>
        <p:spPr bwMode="auto">
          <a:xfrm>
            <a:off x="1889261"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4" name="Freeform 5"/>
          <p:cNvSpPr/>
          <p:nvPr/>
        </p:nvSpPr>
        <p:spPr bwMode="auto">
          <a:xfrm>
            <a:off x="5457799"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6" name="Freeform 5"/>
          <p:cNvSpPr/>
          <p:nvPr/>
        </p:nvSpPr>
        <p:spPr bwMode="auto">
          <a:xfrm>
            <a:off x="894604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67" name="Freeform 126"/>
          <p:cNvSpPr>
            <a:spLocks noChangeAspect="1" noEditPoints="1"/>
          </p:cNvSpPr>
          <p:nvPr/>
        </p:nvSpPr>
        <p:spPr bwMode="auto">
          <a:xfrm>
            <a:off x="2319973" y="3312537"/>
            <a:ext cx="452469" cy="566177"/>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grpSp>
        <p:nvGrpSpPr>
          <p:cNvPr id="69" name="组合 68"/>
          <p:cNvGrpSpPr>
            <a:grpSpLocks noChangeAspect="1"/>
          </p:cNvGrpSpPr>
          <p:nvPr/>
        </p:nvGrpSpPr>
        <p:grpSpPr>
          <a:xfrm>
            <a:off x="5805530" y="3324324"/>
            <a:ext cx="632543" cy="542603"/>
            <a:chOff x="5084763" y="971548"/>
            <a:chExt cx="323865" cy="277813"/>
          </a:xfrm>
          <a:solidFill>
            <a:schemeClr val="accent5">
              <a:lumMod val="60000"/>
              <a:lumOff val="40000"/>
            </a:schemeClr>
          </a:solidFill>
        </p:grpSpPr>
        <p:sp>
          <p:nvSpPr>
            <p:cNvPr id="7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grpSp>
      <p:sp>
        <p:nvSpPr>
          <p:cNvPr id="74" name="Freeform 206"/>
          <p:cNvSpPr>
            <a:spLocks noChangeAspect="1" noEditPoints="1"/>
          </p:cNvSpPr>
          <p:nvPr/>
        </p:nvSpPr>
        <p:spPr bwMode="auto">
          <a:xfrm>
            <a:off x="9378078" y="3299323"/>
            <a:ext cx="463940" cy="5608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75" name="矩形 74"/>
          <p:cNvSpPr/>
          <p:nvPr/>
        </p:nvSpPr>
        <p:spPr>
          <a:xfrm>
            <a:off x="1986667" y="4270669"/>
            <a:ext cx="1198880" cy="934085"/>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实现功能</a:t>
            </a:r>
            <a:endPar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矩形 76"/>
          <p:cNvSpPr/>
          <p:nvPr/>
        </p:nvSpPr>
        <p:spPr>
          <a:xfrm>
            <a:off x="5111701" y="4301447"/>
            <a:ext cx="2010410" cy="934085"/>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实现思路与过程</a:t>
            </a: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 </a:t>
            </a:r>
            <a:endPar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a:p>
            <a:pPr algn="ctr">
              <a:defRPr/>
            </a:pP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矩形 78"/>
          <p:cNvSpPr/>
          <p:nvPr/>
        </p:nvSpPr>
        <p:spPr>
          <a:xfrm>
            <a:off x="8723661" y="4301447"/>
            <a:ext cx="1960880" cy="998220"/>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个人体会与总结</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2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528"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anim calcmode="lin" valueType="num">
                                      <p:cBhvr>
                                        <p:cTn id="25" dur="500" fill="hold"/>
                                        <p:tgtEl>
                                          <p:spTgt spid="62"/>
                                        </p:tgtEl>
                                        <p:attrNameLst>
                                          <p:attrName>ppt_x</p:attrName>
                                        </p:attrNameLst>
                                      </p:cBhvr>
                                      <p:tavLst>
                                        <p:tav tm="0">
                                          <p:val>
                                            <p:fltVal val="0.5"/>
                                          </p:val>
                                        </p:tav>
                                        <p:tav tm="100000">
                                          <p:val>
                                            <p:strVal val="#ppt_x"/>
                                          </p:val>
                                        </p:tav>
                                      </p:tavLst>
                                    </p:anim>
                                    <p:anim calcmode="lin" valueType="num">
                                      <p:cBhvr>
                                        <p:cTn id="26" dur="500" fill="hold"/>
                                        <p:tgtEl>
                                          <p:spTgt spid="62"/>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1000"/>
                                  </p:stCondLst>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ppt_w</p:attrName>
                                        </p:attrNameLst>
                                      </p:cBhvr>
                                      <p:tavLst>
                                        <p:tav tm="0">
                                          <p:val>
                                            <p:fltVal val="0"/>
                                          </p:val>
                                        </p:tav>
                                        <p:tav tm="100000">
                                          <p:val>
                                            <p:strVal val="#ppt_w"/>
                                          </p:val>
                                        </p:tav>
                                      </p:tavLst>
                                    </p:anim>
                                    <p:anim calcmode="lin" valueType="num">
                                      <p:cBhvr>
                                        <p:cTn id="30" dur="500" fill="hold"/>
                                        <p:tgtEl>
                                          <p:spTgt spid="64"/>
                                        </p:tgtEl>
                                        <p:attrNameLst>
                                          <p:attrName>ppt_h</p:attrName>
                                        </p:attrNameLst>
                                      </p:cBhvr>
                                      <p:tavLst>
                                        <p:tav tm="0">
                                          <p:val>
                                            <p:fltVal val="0"/>
                                          </p:val>
                                        </p:tav>
                                        <p:tav tm="100000">
                                          <p:val>
                                            <p:strVal val="#ppt_h"/>
                                          </p:val>
                                        </p:tav>
                                      </p:tavLst>
                                    </p:anim>
                                    <p:animEffect transition="in" filter="fade">
                                      <p:cBhvr>
                                        <p:cTn id="31" dur="500"/>
                                        <p:tgtEl>
                                          <p:spTgt spid="64"/>
                                        </p:tgtEl>
                                      </p:cBhvr>
                                    </p:animEffect>
                                    <p:anim calcmode="lin" valueType="num">
                                      <p:cBhvr>
                                        <p:cTn id="32" dur="500" fill="hold"/>
                                        <p:tgtEl>
                                          <p:spTgt spid="64"/>
                                        </p:tgtEl>
                                        <p:attrNameLst>
                                          <p:attrName>ppt_x</p:attrName>
                                        </p:attrNameLst>
                                      </p:cBhvr>
                                      <p:tavLst>
                                        <p:tav tm="0">
                                          <p:val>
                                            <p:fltVal val="0.5"/>
                                          </p:val>
                                        </p:tav>
                                        <p:tav tm="100000">
                                          <p:val>
                                            <p:strVal val="#ppt_x"/>
                                          </p:val>
                                        </p:tav>
                                      </p:tavLst>
                                    </p:anim>
                                    <p:anim calcmode="lin" valueType="num">
                                      <p:cBhvr>
                                        <p:cTn id="33" dur="500" fill="hold"/>
                                        <p:tgtEl>
                                          <p:spTgt spid="64"/>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1000"/>
                                  </p:stCondLst>
                                  <p:childTnLst>
                                    <p:set>
                                      <p:cBhvr>
                                        <p:cTn id="35" dur="1" fill="hold">
                                          <p:stCondLst>
                                            <p:cond delay="0"/>
                                          </p:stCondLst>
                                        </p:cTn>
                                        <p:tgtEl>
                                          <p:spTgt spid="66"/>
                                        </p:tgtEl>
                                        <p:attrNameLst>
                                          <p:attrName>style.visibility</p:attrName>
                                        </p:attrNameLst>
                                      </p:cBhvr>
                                      <p:to>
                                        <p:strVal val="visible"/>
                                      </p:to>
                                    </p:set>
                                    <p:anim calcmode="lin" valueType="num">
                                      <p:cBhvr>
                                        <p:cTn id="36" dur="500" fill="hold"/>
                                        <p:tgtEl>
                                          <p:spTgt spid="66"/>
                                        </p:tgtEl>
                                        <p:attrNameLst>
                                          <p:attrName>ppt_w</p:attrName>
                                        </p:attrNameLst>
                                      </p:cBhvr>
                                      <p:tavLst>
                                        <p:tav tm="0">
                                          <p:val>
                                            <p:fltVal val="0"/>
                                          </p:val>
                                        </p:tav>
                                        <p:tav tm="100000">
                                          <p:val>
                                            <p:strVal val="#ppt_w"/>
                                          </p:val>
                                        </p:tav>
                                      </p:tavLst>
                                    </p:anim>
                                    <p:anim calcmode="lin" valueType="num">
                                      <p:cBhvr>
                                        <p:cTn id="37" dur="500" fill="hold"/>
                                        <p:tgtEl>
                                          <p:spTgt spid="66"/>
                                        </p:tgtEl>
                                        <p:attrNameLst>
                                          <p:attrName>ppt_h</p:attrName>
                                        </p:attrNameLst>
                                      </p:cBhvr>
                                      <p:tavLst>
                                        <p:tav tm="0">
                                          <p:val>
                                            <p:fltVal val="0"/>
                                          </p:val>
                                        </p:tav>
                                        <p:tav tm="100000">
                                          <p:val>
                                            <p:strVal val="#ppt_h"/>
                                          </p:val>
                                        </p:tav>
                                      </p:tavLst>
                                    </p:anim>
                                    <p:animEffect transition="in" filter="fade">
                                      <p:cBhvr>
                                        <p:cTn id="38" dur="500"/>
                                        <p:tgtEl>
                                          <p:spTgt spid="66"/>
                                        </p:tgtEl>
                                      </p:cBhvr>
                                    </p:animEffect>
                                    <p:anim calcmode="lin" valueType="num">
                                      <p:cBhvr>
                                        <p:cTn id="39" dur="500" fill="hold"/>
                                        <p:tgtEl>
                                          <p:spTgt spid="66"/>
                                        </p:tgtEl>
                                        <p:attrNameLst>
                                          <p:attrName>ppt_x</p:attrName>
                                        </p:attrNameLst>
                                      </p:cBhvr>
                                      <p:tavLst>
                                        <p:tav tm="0">
                                          <p:val>
                                            <p:fltVal val="0.5"/>
                                          </p:val>
                                        </p:tav>
                                        <p:tav tm="100000">
                                          <p:val>
                                            <p:strVal val="#ppt_x"/>
                                          </p:val>
                                        </p:tav>
                                      </p:tavLst>
                                    </p:anim>
                                    <p:anim calcmode="lin" valueType="num">
                                      <p:cBhvr>
                                        <p:cTn id="40" dur="500" fill="hold"/>
                                        <p:tgtEl>
                                          <p:spTgt spid="66"/>
                                        </p:tgtEl>
                                        <p:attrNameLst>
                                          <p:attrName>ppt_y</p:attrName>
                                        </p:attrNameLst>
                                      </p:cBhvr>
                                      <p:tavLst>
                                        <p:tav tm="0">
                                          <p:val>
                                            <p:fltVal val="0.5"/>
                                          </p:val>
                                        </p:tav>
                                        <p:tav tm="100000">
                                          <p:val>
                                            <p:strVal val="#ppt_y"/>
                                          </p:val>
                                        </p:tav>
                                      </p:tavLst>
                                    </p:anim>
                                  </p:childTnLst>
                                </p:cTn>
                              </p:par>
                              <p:par>
                                <p:cTn id="41" presetID="53" presetClass="entr" presetSubtype="16" fill="hold" grpId="0" nodeType="withEffect">
                                  <p:stCondLst>
                                    <p:cond delay="150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fltVal val="0"/>
                                          </p:val>
                                        </p:tav>
                                        <p:tav tm="100000">
                                          <p:val>
                                            <p:strVal val="#ppt_w"/>
                                          </p:val>
                                        </p:tav>
                                      </p:tavLst>
                                    </p:anim>
                                    <p:anim calcmode="lin" valueType="num">
                                      <p:cBhvr>
                                        <p:cTn id="44" dur="500" fill="hold"/>
                                        <p:tgtEl>
                                          <p:spTgt spid="67"/>
                                        </p:tgtEl>
                                        <p:attrNameLst>
                                          <p:attrName>ppt_h</p:attrName>
                                        </p:attrNameLst>
                                      </p:cBhvr>
                                      <p:tavLst>
                                        <p:tav tm="0">
                                          <p:val>
                                            <p:fltVal val="0"/>
                                          </p:val>
                                        </p:tav>
                                        <p:tav tm="100000">
                                          <p:val>
                                            <p:strVal val="#ppt_h"/>
                                          </p:val>
                                        </p:tav>
                                      </p:tavLst>
                                    </p:anim>
                                    <p:animEffect transition="in" filter="fade">
                                      <p:cBhvr>
                                        <p:cTn id="45" dur="500"/>
                                        <p:tgtEl>
                                          <p:spTgt spid="67"/>
                                        </p:tgtEl>
                                      </p:cBhvr>
                                    </p:animEffect>
                                  </p:childTnLst>
                                </p:cTn>
                              </p:par>
                              <p:par>
                                <p:cTn id="46" presetID="53" presetClass="entr" presetSubtype="16" fill="hold" nodeType="withEffect">
                                  <p:stCondLst>
                                    <p:cond delay="1500"/>
                                  </p:stCondLst>
                                  <p:childTnLst>
                                    <p:set>
                                      <p:cBhvr>
                                        <p:cTn id="47" dur="1" fill="hold">
                                          <p:stCondLst>
                                            <p:cond delay="0"/>
                                          </p:stCondLst>
                                        </p:cTn>
                                        <p:tgtEl>
                                          <p:spTgt spid="69"/>
                                        </p:tgtEl>
                                        <p:attrNameLst>
                                          <p:attrName>style.visibility</p:attrName>
                                        </p:attrNameLst>
                                      </p:cBhvr>
                                      <p:to>
                                        <p:strVal val="visible"/>
                                      </p:to>
                                    </p:set>
                                    <p:anim calcmode="lin" valueType="num">
                                      <p:cBhvr>
                                        <p:cTn id="48" dur="500" fill="hold"/>
                                        <p:tgtEl>
                                          <p:spTgt spid="69"/>
                                        </p:tgtEl>
                                        <p:attrNameLst>
                                          <p:attrName>ppt_w</p:attrName>
                                        </p:attrNameLst>
                                      </p:cBhvr>
                                      <p:tavLst>
                                        <p:tav tm="0">
                                          <p:val>
                                            <p:fltVal val="0"/>
                                          </p:val>
                                        </p:tav>
                                        <p:tav tm="100000">
                                          <p:val>
                                            <p:strVal val="#ppt_w"/>
                                          </p:val>
                                        </p:tav>
                                      </p:tavLst>
                                    </p:anim>
                                    <p:anim calcmode="lin" valueType="num">
                                      <p:cBhvr>
                                        <p:cTn id="49" dur="500" fill="hold"/>
                                        <p:tgtEl>
                                          <p:spTgt spid="69"/>
                                        </p:tgtEl>
                                        <p:attrNameLst>
                                          <p:attrName>ppt_h</p:attrName>
                                        </p:attrNameLst>
                                      </p:cBhvr>
                                      <p:tavLst>
                                        <p:tav tm="0">
                                          <p:val>
                                            <p:fltVal val="0"/>
                                          </p:val>
                                        </p:tav>
                                        <p:tav tm="100000">
                                          <p:val>
                                            <p:strVal val="#ppt_h"/>
                                          </p:val>
                                        </p:tav>
                                      </p:tavLst>
                                    </p:anim>
                                    <p:animEffect transition="in" filter="fade">
                                      <p:cBhvr>
                                        <p:cTn id="50" dur="500"/>
                                        <p:tgtEl>
                                          <p:spTgt spid="69"/>
                                        </p:tgtEl>
                                      </p:cBhvr>
                                    </p:animEffect>
                                  </p:childTnLst>
                                </p:cTn>
                              </p:par>
                              <p:par>
                                <p:cTn id="51" presetID="53" presetClass="entr" presetSubtype="16" fill="hold" grpId="0" nodeType="withEffect">
                                  <p:stCondLst>
                                    <p:cond delay="1500"/>
                                  </p:stCondLst>
                                  <p:childTnLst>
                                    <p:set>
                                      <p:cBhvr>
                                        <p:cTn id="52" dur="1" fill="hold">
                                          <p:stCondLst>
                                            <p:cond delay="0"/>
                                          </p:stCondLst>
                                        </p:cTn>
                                        <p:tgtEl>
                                          <p:spTgt spid="74"/>
                                        </p:tgtEl>
                                        <p:attrNameLst>
                                          <p:attrName>style.visibility</p:attrName>
                                        </p:attrNameLst>
                                      </p:cBhvr>
                                      <p:to>
                                        <p:strVal val="visible"/>
                                      </p:to>
                                    </p:set>
                                    <p:anim calcmode="lin" valueType="num">
                                      <p:cBhvr>
                                        <p:cTn id="53" dur="500" fill="hold"/>
                                        <p:tgtEl>
                                          <p:spTgt spid="74"/>
                                        </p:tgtEl>
                                        <p:attrNameLst>
                                          <p:attrName>ppt_w</p:attrName>
                                        </p:attrNameLst>
                                      </p:cBhvr>
                                      <p:tavLst>
                                        <p:tav tm="0">
                                          <p:val>
                                            <p:fltVal val="0"/>
                                          </p:val>
                                        </p:tav>
                                        <p:tav tm="100000">
                                          <p:val>
                                            <p:strVal val="#ppt_w"/>
                                          </p:val>
                                        </p:tav>
                                      </p:tavLst>
                                    </p:anim>
                                    <p:anim calcmode="lin" valueType="num">
                                      <p:cBhvr>
                                        <p:cTn id="54" dur="500" fill="hold"/>
                                        <p:tgtEl>
                                          <p:spTgt spid="74"/>
                                        </p:tgtEl>
                                        <p:attrNameLst>
                                          <p:attrName>ppt_h</p:attrName>
                                        </p:attrNameLst>
                                      </p:cBhvr>
                                      <p:tavLst>
                                        <p:tav tm="0">
                                          <p:val>
                                            <p:fltVal val="0"/>
                                          </p:val>
                                        </p:tav>
                                        <p:tav tm="100000">
                                          <p:val>
                                            <p:strVal val="#ppt_h"/>
                                          </p:val>
                                        </p:tav>
                                      </p:tavLst>
                                    </p:anim>
                                    <p:animEffect transition="in" filter="fade">
                                      <p:cBhvr>
                                        <p:cTn id="55" dur="500"/>
                                        <p:tgtEl>
                                          <p:spTgt spid="74"/>
                                        </p:tgtEl>
                                      </p:cBhvr>
                                    </p:animEffect>
                                  </p:childTnLst>
                                </p:cTn>
                              </p:par>
                              <p:par>
                                <p:cTn id="56" presetID="22" presetClass="entr" presetSubtype="1" fill="hold" grpId="0" nodeType="withEffect">
                                  <p:stCondLst>
                                    <p:cond delay="2000"/>
                                  </p:stCondLst>
                                  <p:childTnLst>
                                    <p:set>
                                      <p:cBhvr>
                                        <p:cTn id="57" dur="1" fill="hold">
                                          <p:stCondLst>
                                            <p:cond delay="0"/>
                                          </p:stCondLst>
                                        </p:cTn>
                                        <p:tgtEl>
                                          <p:spTgt spid="75"/>
                                        </p:tgtEl>
                                        <p:attrNameLst>
                                          <p:attrName>style.visibility</p:attrName>
                                        </p:attrNameLst>
                                      </p:cBhvr>
                                      <p:to>
                                        <p:strVal val="visible"/>
                                      </p:to>
                                    </p:set>
                                    <p:animEffect transition="in" filter="wipe(up)">
                                      <p:cBhvr>
                                        <p:cTn id="58" dur="500"/>
                                        <p:tgtEl>
                                          <p:spTgt spid="75"/>
                                        </p:tgtEl>
                                      </p:cBhvr>
                                    </p:animEffect>
                                  </p:childTnLst>
                                </p:cTn>
                              </p:par>
                              <p:par>
                                <p:cTn id="59" presetID="22" presetClass="entr" presetSubtype="1" fill="hold" grpId="0" nodeType="withEffect">
                                  <p:stCondLst>
                                    <p:cond delay="2000"/>
                                  </p:stCondLst>
                                  <p:childTnLst>
                                    <p:set>
                                      <p:cBhvr>
                                        <p:cTn id="60" dur="1" fill="hold">
                                          <p:stCondLst>
                                            <p:cond delay="0"/>
                                          </p:stCondLst>
                                        </p:cTn>
                                        <p:tgtEl>
                                          <p:spTgt spid="77"/>
                                        </p:tgtEl>
                                        <p:attrNameLst>
                                          <p:attrName>style.visibility</p:attrName>
                                        </p:attrNameLst>
                                      </p:cBhvr>
                                      <p:to>
                                        <p:strVal val="visible"/>
                                      </p:to>
                                    </p:set>
                                    <p:animEffect transition="in" filter="wipe(up)">
                                      <p:cBhvr>
                                        <p:cTn id="61" dur="500"/>
                                        <p:tgtEl>
                                          <p:spTgt spid="77"/>
                                        </p:tgtEl>
                                      </p:cBhvr>
                                    </p:animEffect>
                                  </p:childTnLst>
                                </p:cTn>
                              </p:par>
                              <p:par>
                                <p:cTn id="62" presetID="22" presetClass="entr" presetSubtype="1" fill="hold" grpId="0" nodeType="withEffect">
                                  <p:stCondLst>
                                    <p:cond delay="2000"/>
                                  </p:stCondLst>
                                  <p:childTnLst>
                                    <p:set>
                                      <p:cBhvr>
                                        <p:cTn id="63" dur="1" fill="hold">
                                          <p:stCondLst>
                                            <p:cond delay="0"/>
                                          </p:stCondLst>
                                        </p:cTn>
                                        <p:tgtEl>
                                          <p:spTgt spid="79"/>
                                        </p:tgtEl>
                                        <p:attrNameLst>
                                          <p:attrName>style.visibility</p:attrName>
                                        </p:attrNameLst>
                                      </p:cBhvr>
                                      <p:to>
                                        <p:strVal val="visible"/>
                                      </p:to>
                                    </p:set>
                                    <p:animEffect transition="in" filter="wipe(up)">
                                      <p:cBhvr>
                                        <p:cTn id="64" dur="500"/>
                                        <p:tgtEl>
                                          <p:spTgt spid="79"/>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animBg="1"/>
      <p:bldP spid="64" grpId="0" animBg="1"/>
      <p:bldP spid="66" grpId="0" animBg="1"/>
      <p:bldP spid="67" grpId="0" animBg="1"/>
      <p:bldP spid="74" grpId="0" animBg="1"/>
      <p:bldP spid="75" grpId="0"/>
      <p:bldP spid="77" grpId="0"/>
      <p:bldP spid="79"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764456"/>
            <a:ext cx="9358209" cy="829945"/>
          </a:xfrm>
          <a:prstGeom prst="rect">
            <a:avLst/>
          </a:prstGeom>
          <a:noFill/>
        </p:spPr>
        <p:txBody>
          <a:bodyPr wrap="square" rtlCol="0">
            <a:spAutoFit/>
          </a:bodyPr>
          <a:p>
            <a:pPr>
              <a:lnSpc>
                <a:spcPct val="120000"/>
              </a:lnSpc>
            </a:pPr>
            <a:r>
              <a:rPr lang="en-US" altLang="zh-CN" sz="4000" b="1" dirty="0" smtClean="0">
                <a:solidFill>
                  <a:schemeClr val="tx1"/>
                </a:solidFill>
                <a:latin typeface="微软雅黑" panose="020B0503020204020204" pitchFamily="34" charset="-122"/>
                <a:ea typeface="微软雅黑" panose="020B0503020204020204" pitchFamily="34" charset="-122"/>
              </a:rPr>
              <a:t>cd</a:t>
            </a:r>
            <a:r>
              <a:rPr lang="zh-CN" altLang="en-US" sz="4000" b="1" dirty="0" smtClean="0">
                <a:solidFill>
                  <a:schemeClr val="tx1"/>
                </a:solidFill>
                <a:latin typeface="微软雅黑" panose="020B0503020204020204" pitchFamily="34" charset="-122"/>
                <a:ea typeface="微软雅黑" panose="020B0503020204020204" pitchFamily="34" charset="-122"/>
              </a:rPr>
              <a:t>与</a:t>
            </a:r>
            <a:r>
              <a:rPr lang="en-US" altLang="zh-CN" sz="4000" b="1" dirty="0" smtClean="0">
                <a:solidFill>
                  <a:schemeClr val="tx1"/>
                </a:solidFill>
                <a:latin typeface="微软雅黑" panose="020B0503020204020204" pitchFamily="34" charset="-122"/>
                <a:ea typeface="微软雅黑" panose="020B0503020204020204" pitchFamily="34" charset="-122"/>
              </a:rPr>
              <a:t>pwd</a:t>
            </a:r>
            <a:endParaRPr lang="en-US" altLang="zh-CN"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6241415" y="692785"/>
            <a:ext cx="5076190" cy="6150610"/>
          </a:xfrm>
          <a:prstGeom prst="rect">
            <a:avLst/>
          </a:prstGeom>
        </p:spPr>
      </p:pic>
      <p:pic>
        <p:nvPicPr>
          <p:cNvPr id="7" name="图片 6"/>
          <p:cNvPicPr>
            <a:picLocks noChangeAspect="1"/>
          </p:cNvPicPr>
          <p:nvPr/>
        </p:nvPicPr>
        <p:blipFill>
          <a:blip r:embed="rId6"/>
          <a:stretch>
            <a:fillRect/>
          </a:stretch>
        </p:blipFill>
        <p:spPr>
          <a:xfrm>
            <a:off x="840740" y="2564765"/>
            <a:ext cx="4781550" cy="2952750"/>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3907386" y="3573016"/>
            <a:ext cx="4450080" cy="1260475"/>
          </a:xfrm>
          <a:prstGeom prst="rect">
            <a:avLst/>
          </a:prstGeom>
          <a:noFill/>
        </p:spPr>
        <p:txBody>
          <a:bodyPr wrap="none" rtlCol="0">
            <a:spAutoFit/>
          </a:bodyPr>
          <a:lstStyle/>
          <a:p>
            <a:pPr algn="ctr"/>
            <a:r>
              <a:rPr lang="zh-CN" altLang="en-US"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个人体会与总结</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spcAft>
                <a:spcPts val="0"/>
              </a:spcAft>
              <a:defRPr/>
            </a:pP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Freeform 206"/>
          <p:cNvSpPr>
            <a:spLocks noChangeAspect="1" noEditPoints="1"/>
          </p:cNvSpPr>
          <p:nvPr/>
        </p:nvSpPr>
        <p:spPr bwMode="auto">
          <a:xfrm>
            <a:off x="5701975" y="2028310"/>
            <a:ext cx="860902" cy="104065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9"/>
                                        </p:tgtEl>
                                        <p:attrNameLst>
                                          <p:attrName>style.visibility</p:attrName>
                                        </p:attrNameLst>
                                      </p:cBhvr>
                                      <p:to>
                                        <p:strVal val="visible"/>
                                      </p:to>
                                    </p:set>
                                    <p:anim calcmode="lin" valueType="num">
                                      <p:cBhvr>
                                        <p:cTn id="11" dur="500" fill="hold"/>
                                        <p:tgtEl>
                                          <p:spTgt spid="59"/>
                                        </p:tgtEl>
                                        <p:attrNameLst>
                                          <p:attrName>ppt_w</p:attrName>
                                        </p:attrNameLst>
                                      </p:cBhvr>
                                      <p:tavLst>
                                        <p:tav tm="0">
                                          <p:val>
                                            <p:fltVal val="0"/>
                                          </p:val>
                                        </p:tav>
                                        <p:tav tm="100000">
                                          <p:val>
                                            <p:strVal val="#ppt_w"/>
                                          </p:val>
                                        </p:tav>
                                      </p:tavLst>
                                    </p:anim>
                                    <p:anim calcmode="lin" valueType="num">
                                      <p:cBhvr>
                                        <p:cTn id="12" dur="500" fill="hold"/>
                                        <p:tgtEl>
                                          <p:spTgt spid="59"/>
                                        </p:tgtEl>
                                        <p:attrNameLst>
                                          <p:attrName>ppt_h</p:attrName>
                                        </p:attrNameLst>
                                      </p:cBhvr>
                                      <p:tavLst>
                                        <p:tav tm="0">
                                          <p:val>
                                            <p:fltVal val="0"/>
                                          </p:val>
                                        </p:tav>
                                        <p:tav tm="100000">
                                          <p:val>
                                            <p:strVal val="#ppt_h"/>
                                          </p:val>
                                        </p:tav>
                                      </p:tavLst>
                                    </p:anim>
                                    <p:animEffect transition="in" filter="fade">
                                      <p:cBhvr>
                                        <p:cTn id="13" dur="500"/>
                                        <p:tgtEl>
                                          <p:spTgt spid="59"/>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59" grpId="0" animBg="1"/>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3361283" y="3062238"/>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smtClean="0">
                <a:solidFill>
                  <a:srgbClr val="31859C"/>
                </a:solidFill>
                <a:latin typeface="微软雅黑" panose="020B0503020204020204" pitchFamily="34" charset="-122"/>
                <a:ea typeface="微软雅黑" panose="020B0503020204020204" pitchFamily="34" charset="-122"/>
                <a:sym typeface="微软雅黑" panose="020B0503020204020204" pitchFamily="34" charset="-122"/>
              </a:rPr>
              <a:t>谢谢您的指导</a:t>
            </a:r>
            <a:endParaRPr lang="zh-CN" altLang="en-US" sz="6600" b="1" dirty="0">
              <a:solidFill>
                <a:srgbClr val="31859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p:nvPr/>
        </p:nvSpPr>
        <p:spPr>
          <a:xfrm>
            <a:off x="0" y="6741368"/>
            <a:ext cx="12195175" cy="1166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1500"/>
                                  </p:stCondLst>
                                  <p:iterate type="lt">
                                    <p:tmPct val="10000"/>
                                  </p:iterate>
                                  <p:childTnLst>
                                    <p:set>
                                      <p:cBhvr>
                                        <p:cTn id="6" dur="1" fill="hold">
                                          <p:stCondLst>
                                            <p:cond delay="0"/>
                                          </p:stCondLst>
                                        </p:cTn>
                                        <p:tgtEl>
                                          <p:spTgt spid="16"/>
                                        </p:tgtEl>
                                        <p:attrNameLst>
                                          <p:attrName>style.visibility</p:attrName>
                                        </p:attrNameLst>
                                      </p:cBhvr>
                                      <p:to>
                                        <p:strVal val="visible"/>
                                      </p:to>
                                    </p:set>
                                    <p:animScale>
                                      <p:cBhvr>
                                        <p:cTn id="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6"/>
                                        </p:tgtEl>
                                        <p:attrNameLst>
                                          <p:attrName>ppt_x</p:attrName>
                                          <p:attrName>ppt_y</p:attrName>
                                        </p:attrNameLst>
                                      </p:cBhvr>
                                    </p:animMotion>
                                    <p:animEffect transition="in" filter="fade">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7" name="Freeform 126"/>
          <p:cNvSpPr>
            <a:spLocks noChangeAspect="1" noEditPoints="1"/>
          </p:cNvSpPr>
          <p:nvPr/>
        </p:nvSpPr>
        <p:spPr bwMode="auto">
          <a:xfrm>
            <a:off x="5780384" y="2181307"/>
            <a:ext cx="658282" cy="823712"/>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58" name="文本框 12"/>
          <p:cNvSpPr txBox="1"/>
          <p:nvPr/>
        </p:nvSpPr>
        <p:spPr>
          <a:xfrm>
            <a:off x="4821787" y="3573016"/>
            <a:ext cx="2621280" cy="1260475"/>
          </a:xfrm>
          <a:prstGeom prst="rect">
            <a:avLst/>
          </a:prstGeom>
          <a:noFill/>
        </p:spPr>
        <p:txBody>
          <a:bodyPr wrap="none" rtlCol="0">
            <a:spAutoFit/>
          </a:bodyPr>
          <a:lstStyle/>
          <a:p>
            <a:pPr algn="ctr"/>
            <a:r>
              <a:rPr 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实现功能</a:t>
            </a:r>
            <a:endParaRPr 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Effect transition="in" filter="fade">
                                      <p:cBhvr>
                                        <p:cTn id="13" dur="500"/>
                                        <p:tgtEl>
                                          <p:spTgt spid="57"/>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anose="020B0503020204020204" pitchFamily="34" charset="-122"/>
                <a:ea typeface="微软雅黑" panose="020B0503020204020204" pitchFamily="34" charset="-122"/>
              </a:rPr>
              <a:t>实现功能</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文本框 1"/>
          <p:cNvSpPr txBox="1"/>
          <p:nvPr/>
        </p:nvSpPr>
        <p:spPr>
          <a:xfrm>
            <a:off x="481049" y="908601"/>
            <a:ext cx="9358209" cy="829945"/>
          </a:xfrm>
          <a:prstGeom prst="rect">
            <a:avLst/>
          </a:prstGeom>
          <a:noFill/>
        </p:spPr>
        <p:txBody>
          <a:bodyPr wrap="square" rtlCol="0">
            <a:spAutoFit/>
          </a:bodyPr>
          <a:lstStyle/>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七项必做要求与一项选做要求</a:t>
            </a:r>
            <a:endParaRPr lang="zh-CN"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4" name="文本框 3"/>
          <p:cNvSpPr txBox="1"/>
          <p:nvPr/>
        </p:nvSpPr>
        <p:spPr>
          <a:xfrm>
            <a:off x="408940" y="1810385"/>
            <a:ext cx="10655935" cy="2416810"/>
          </a:xfrm>
          <a:prstGeom prst="rect">
            <a:avLst/>
          </a:prstGeom>
          <a:noFill/>
        </p:spPr>
        <p:txBody>
          <a:bodyPr wrap="square" rtlCol="0">
            <a:noAutofit/>
          </a:bodyPr>
          <a:p>
            <a:pPr indent="0" fontAlgn="auto">
              <a:lnSpc>
                <a:spcPct val="150000"/>
              </a:lnSpc>
            </a:pPr>
            <a:r>
              <a:rPr lang="en-US" altLang="zh-CN" sz="2400" b="1">
                <a:latin typeface="+mn-ea"/>
                <a:cs typeface="+mn-ea"/>
              </a:rPr>
              <a:t>·</a:t>
            </a:r>
            <a:r>
              <a:rPr lang="zh-CN" altLang="en-US" sz="2400" b="1">
                <a:latin typeface="+mn-ea"/>
                <a:cs typeface="+mn-ea"/>
              </a:rPr>
              <a:t>一行多命令：对</a:t>
            </a:r>
            <a:r>
              <a:rPr lang="en-US" altLang="zh-CN" sz="2400" b="1">
                <a:latin typeface="+mn-ea"/>
                <a:cs typeface="+mn-ea"/>
              </a:rPr>
              <a:t>“</a:t>
            </a:r>
            <a:r>
              <a:rPr lang="zh-CN" altLang="en-US" sz="2400" b="1">
                <a:latin typeface="+mn-ea"/>
                <a:cs typeface="+mn-ea"/>
              </a:rPr>
              <a:t>；</a:t>
            </a:r>
            <a:r>
              <a:rPr lang="en-US" altLang="zh-CN" sz="2400" b="1">
                <a:latin typeface="+mn-ea"/>
                <a:cs typeface="+mn-ea"/>
              </a:rPr>
              <a:t>”</a:t>
            </a:r>
            <a:r>
              <a:rPr lang="zh-CN" altLang="en-US" sz="2400" b="1">
                <a:latin typeface="+mn-ea"/>
                <a:cs typeface="+mn-ea"/>
              </a:rPr>
              <a:t>符号的支持</a:t>
            </a:r>
            <a:endParaRPr lang="zh-CN" altLang="en-US" sz="2400" b="1">
              <a:latin typeface="+mn-ea"/>
              <a:cs typeface="+mn-ea"/>
            </a:endParaRPr>
          </a:p>
          <a:p>
            <a:pPr indent="0" fontAlgn="auto">
              <a:lnSpc>
                <a:spcPct val="150000"/>
              </a:lnSpc>
            </a:pPr>
            <a:r>
              <a:rPr lang="en-US" altLang="zh-CN" sz="2400" b="1">
                <a:latin typeface="+mn-ea"/>
                <a:cs typeface="+mn-ea"/>
              </a:rPr>
              <a:t>·</a:t>
            </a:r>
            <a:r>
              <a:rPr lang="zh-CN" altLang="en-US" sz="2400" b="1">
                <a:latin typeface="+mn-ea"/>
                <a:cs typeface="+mn-ea"/>
              </a:rPr>
              <a:t>后台任务：对</a:t>
            </a:r>
            <a:r>
              <a:rPr lang="en-US" altLang="zh-CN" sz="2400" b="1">
                <a:latin typeface="+mn-ea"/>
                <a:cs typeface="+mn-ea"/>
              </a:rPr>
              <a:t>“&amp;”</a:t>
            </a:r>
            <a:r>
              <a:rPr lang="zh-CN" altLang="en-US" sz="2400" b="1">
                <a:latin typeface="+mn-ea"/>
                <a:cs typeface="+mn-ea"/>
              </a:rPr>
              <a:t>符号的支持</a:t>
            </a:r>
            <a:endParaRPr lang="zh-CN" altLang="en-US" sz="2400" b="1">
              <a:latin typeface="+mn-ea"/>
              <a:cs typeface="+mn-ea"/>
            </a:endParaRPr>
          </a:p>
          <a:p>
            <a:pPr indent="0" fontAlgn="auto">
              <a:lnSpc>
                <a:spcPct val="150000"/>
              </a:lnSpc>
            </a:pPr>
            <a:r>
              <a:rPr lang="en-US" altLang="zh-CN" sz="2400" b="1">
                <a:latin typeface="+mn-ea"/>
                <a:cs typeface="+mn-ea"/>
              </a:rPr>
              <a:t>·</a:t>
            </a:r>
            <a:r>
              <a:rPr lang="zh-CN" altLang="en-US" sz="2400" b="1">
                <a:latin typeface="+mn-ea"/>
                <a:cs typeface="+mn-ea"/>
              </a:rPr>
              <a:t>引号支持：将</a:t>
            </a:r>
            <a:r>
              <a:rPr lang="en-US" altLang="zh-CN" sz="2400" b="1">
                <a:latin typeface="+mn-ea"/>
                <a:cs typeface="+mn-ea"/>
              </a:rPr>
              <a:t>“”</a:t>
            </a:r>
            <a:r>
              <a:rPr lang="zh-CN" altLang="en-US" sz="2400" b="1">
                <a:latin typeface="+mn-ea"/>
                <a:cs typeface="+mn-ea"/>
              </a:rPr>
              <a:t>内中的内容视为同一参数</a:t>
            </a:r>
            <a:endParaRPr lang="zh-CN" altLang="en-US" sz="2400" b="1">
              <a:latin typeface="+mn-ea"/>
              <a:cs typeface="+mn-ea"/>
            </a:endParaRPr>
          </a:p>
          <a:p>
            <a:pPr indent="0" fontAlgn="auto">
              <a:lnSpc>
                <a:spcPct val="150000"/>
              </a:lnSpc>
            </a:pPr>
            <a:r>
              <a:rPr lang="en-US" altLang="zh-CN" sz="2400" b="1">
                <a:latin typeface="+mn-ea"/>
                <a:cs typeface="+mn-ea"/>
              </a:rPr>
              <a:t>·</a:t>
            </a:r>
            <a:r>
              <a:rPr lang="zh-CN" altLang="en-US" sz="2400" b="1">
                <a:latin typeface="+mn-ea"/>
                <a:cs typeface="+mn-ea"/>
              </a:rPr>
              <a:t>键入命令的修改：</a:t>
            </a:r>
            <a:r>
              <a:rPr lang="en-US" altLang="zh-CN" sz="2400" b="1">
                <a:latin typeface="+mn-ea"/>
                <a:cs typeface="+mn-ea"/>
              </a:rPr>
              <a:t>backspace</a:t>
            </a:r>
            <a:r>
              <a:rPr lang="zh-CN" altLang="en-US" sz="2400" b="1">
                <a:latin typeface="+mn-ea"/>
                <a:cs typeface="+mn-ea"/>
              </a:rPr>
              <a:t>与输入调整</a:t>
            </a:r>
            <a:endParaRPr lang="zh-CN" altLang="en-US" sz="2400" b="1">
              <a:latin typeface="+mn-ea"/>
              <a:cs typeface="+mn-ea"/>
            </a:endParaRPr>
          </a:p>
          <a:p>
            <a:pPr indent="0" fontAlgn="auto">
              <a:lnSpc>
                <a:spcPct val="150000"/>
              </a:lnSpc>
            </a:pPr>
            <a:r>
              <a:rPr lang="en-US" altLang="zh-CN" sz="2400" b="1">
                <a:latin typeface="+mn-ea"/>
                <a:cs typeface="+mn-ea"/>
              </a:rPr>
              <a:t>·.b</a:t>
            </a:r>
            <a:r>
              <a:rPr lang="zh-CN" altLang="en-US" sz="2400" b="1">
                <a:latin typeface="+mn-ea"/>
                <a:cs typeface="+mn-ea"/>
              </a:rPr>
              <a:t>的省略：支持可执行文件</a:t>
            </a:r>
            <a:r>
              <a:rPr lang="en-US" altLang="zh-CN" sz="2400" b="1">
                <a:latin typeface="+mn-ea"/>
                <a:cs typeface="+mn-ea"/>
              </a:rPr>
              <a:t>.b</a:t>
            </a:r>
            <a:r>
              <a:rPr lang="zh-CN" altLang="en-US" sz="2400" b="1">
                <a:latin typeface="+mn-ea"/>
                <a:cs typeface="+mn-ea"/>
              </a:rPr>
              <a:t>后缀的省略</a:t>
            </a:r>
            <a:endParaRPr lang="zh-CN" altLang="en-US" sz="2400" b="1">
              <a:latin typeface="+mn-ea"/>
              <a:cs typeface="+mn-ea"/>
            </a:endParaRPr>
          </a:p>
          <a:p>
            <a:pPr indent="0" fontAlgn="auto">
              <a:lnSpc>
                <a:spcPct val="150000"/>
              </a:lnSpc>
            </a:pPr>
            <a:r>
              <a:rPr lang="en-US" altLang="zh-CN" sz="2400" b="1">
                <a:latin typeface="+mn-ea"/>
                <a:cs typeface="+mn-ea"/>
              </a:rPr>
              <a:t>·</a:t>
            </a:r>
            <a:r>
              <a:rPr lang="zh-CN" altLang="en-US" sz="2400" b="1">
                <a:latin typeface="+mn-ea"/>
                <a:cs typeface="+mn-ea"/>
              </a:rPr>
              <a:t>更丰富的命令：支持</a:t>
            </a:r>
            <a:r>
              <a:rPr lang="en-US" altLang="zh-CN" sz="2400" b="1">
                <a:latin typeface="+mn-ea"/>
                <a:cs typeface="+mn-ea"/>
              </a:rPr>
              <a:t>touch,mkdir,tree</a:t>
            </a:r>
            <a:r>
              <a:rPr lang="zh-CN" altLang="en-US" sz="2400" b="1">
                <a:latin typeface="+mn-ea"/>
                <a:cs typeface="+mn-ea"/>
              </a:rPr>
              <a:t>功能</a:t>
            </a:r>
            <a:endParaRPr lang="zh-CN" altLang="en-US" sz="2400" b="1">
              <a:latin typeface="+mn-ea"/>
              <a:cs typeface="+mn-ea"/>
            </a:endParaRPr>
          </a:p>
          <a:p>
            <a:pPr indent="0" fontAlgn="auto">
              <a:lnSpc>
                <a:spcPct val="150000"/>
              </a:lnSpc>
            </a:pPr>
            <a:r>
              <a:rPr lang="en-US" altLang="zh-CN" sz="2400" b="1">
                <a:latin typeface="+mn-ea"/>
                <a:cs typeface="+mn-ea"/>
              </a:rPr>
              <a:t>·</a:t>
            </a:r>
            <a:r>
              <a:rPr lang="zh-CN" altLang="en-US" sz="2400" b="1">
                <a:latin typeface="+mn-ea"/>
                <a:cs typeface="+mn-ea"/>
              </a:rPr>
              <a:t>历史命令功能：支持</a:t>
            </a:r>
            <a:r>
              <a:rPr lang="en-US" altLang="zh-CN" sz="2400" b="1">
                <a:latin typeface="+mn-ea"/>
                <a:cs typeface="+mn-ea"/>
              </a:rPr>
              <a:t>history</a:t>
            </a:r>
            <a:r>
              <a:rPr lang="zh-CN" altLang="en-US" sz="2400" b="1">
                <a:latin typeface="+mn-ea"/>
                <a:cs typeface="+mn-ea"/>
              </a:rPr>
              <a:t>功能与历史命令的上下键切换</a:t>
            </a:r>
            <a:endParaRPr lang="zh-CN" altLang="en-US" sz="2400" b="1">
              <a:latin typeface="+mn-ea"/>
              <a:cs typeface="+mn-ea"/>
            </a:endParaRPr>
          </a:p>
          <a:p>
            <a:pPr indent="0" fontAlgn="auto">
              <a:lnSpc>
                <a:spcPct val="150000"/>
              </a:lnSpc>
            </a:pPr>
            <a:r>
              <a:rPr lang="en-US" altLang="zh-CN" sz="2400" b="1">
                <a:latin typeface="+mn-ea"/>
                <a:cs typeface="+mn-ea"/>
              </a:rPr>
              <a:t>·</a:t>
            </a:r>
            <a:r>
              <a:rPr lang="zh-CN" altLang="en-US" sz="2400" b="1">
                <a:latin typeface="+mn-ea"/>
                <a:cs typeface="+mn-ea"/>
              </a:rPr>
              <a:t>对相对路径的支持</a:t>
            </a:r>
            <a:endParaRPr lang="zh-CN" altLang="en-US" sz="2400" b="1">
              <a:latin typeface="+mn-ea"/>
              <a:cs typeface="+mn-ea"/>
            </a:endParaRPr>
          </a:p>
          <a:p>
            <a:endParaRPr lang="zh-CN" altLang="en-US" sz="2400" b="1">
              <a:latin typeface="+mn-ea"/>
              <a:cs typeface="+mn-ea"/>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3907387" y="3573016"/>
            <a:ext cx="4450080" cy="1260475"/>
          </a:xfrm>
          <a:prstGeom prst="rect">
            <a:avLst/>
          </a:prstGeom>
          <a:noFill/>
        </p:spPr>
        <p:txBody>
          <a:bodyPr wrap="none" rtlCol="0">
            <a:spAutoFit/>
          </a:bodyPr>
          <a:lstStyle/>
          <a:p>
            <a:pPr algn="ctr">
              <a:defRPr/>
            </a:pPr>
            <a:r>
              <a:rPr 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rPr>
              <a:t>实现过程与思路</a:t>
            </a:r>
            <a:endParaRPr 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Freeform 261"/>
          <p:cNvSpPr/>
          <p:nvPr/>
        </p:nvSpPr>
        <p:spPr bwMode="auto">
          <a:xfrm>
            <a:off x="5566131" y="2132856"/>
            <a:ext cx="982742" cy="98274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9" name="TextBox 3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childTnLst>
                          </p:cTn>
                        </p:par>
                        <p:par>
                          <p:cTn id="14" fill="hold">
                            <p:stCondLst>
                              <p:cond delay="5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38" grpId="0" animBg="1"/>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矩形 47"/>
          <p:cNvSpPr>
            <a:spLocks noChangeArrowheads="1"/>
          </p:cNvSpPr>
          <p:nvPr/>
        </p:nvSpPr>
        <p:spPr bwMode="auto">
          <a:xfrm>
            <a:off x="408940" y="1594485"/>
            <a:ext cx="4836160" cy="505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indent="609600" algn="just" fontAlgn="auto">
              <a:lnSpc>
                <a:spcPct val="150000"/>
              </a:lnSpc>
              <a:spcBef>
                <a:spcPct val="0"/>
              </a:spcBef>
              <a:extLst>
                <a:ext uri="{35155182-B16C-46BC-9424-99874614C6A1}">
                  <wpsdc:indentchars xmlns:wpsdc="http://www.wps.cn/officeDocument/2017/drawingmlCustomData" val="200" checksum="4158780845"/>
                </a:ext>
              </a:extLst>
            </a:pPr>
            <a:r>
              <a:rPr lang="zh-CN" altLang="en-US" sz="2400" b="1">
                <a:latin typeface="+mn-ea"/>
                <a:cs typeface="+mn-ea"/>
                <a:sym typeface="+mn-ea"/>
              </a:rPr>
              <a:t>一行多命令在逻辑上要求支持有</a:t>
            </a:r>
            <a:r>
              <a:rPr lang="en-US" altLang="zh-CN" sz="2400" b="1">
                <a:latin typeface="+mn-ea"/>
                <a:cs typeface="+mn-ea"/>
                <a:sym typeface="+mn-ea"/>
              </a:rPr>
              <a:t>“;”</a:t>
            </a:r>
            <a:r>
              <a:rPr lang="zh-CN" altLang="en-US" sz="2400" b="1">
                <a:latin typeface="+mn-ea"/>
                <a:cs typeface="+mn-ea"/>
                <a:sym typeface="+mn-ea"/>
              </a:rPr>
              <a:t>的输入，并按照指令输入的先后顺序依次完成指令。</a:t>
            </a:r>
            <a:endParaRPr lang="zh-CN" altLang="en-US" sz="2400" b="1">
              <a:latin typeface="+mn-ea"/>
              <a:cs typeface="+mn-ea"/>
              <a:sym typeface="+mn-ea"/>
            </a:endParaRPr>
          </a:p>
          <a:p>
            <a:pPr indent="609600" algn="just" fontAlgn="auto">
              <a:lnSpc>
                <a:spcPct val="150000"/>
              </a:lnSpc>
              <a:spcBef>
                <a:spcPct val="0"/>
              </a:spcBef>
              <a:extLst>
                <a:ext uri="{35155182-B16C-46BC-9424-99874614C6A1}">
                  <wpsdc:indentchars xmlns:wpsdc="http://www.wps.cn/officeDocument/2017/drawingmlCustomData" val="200" checksum="4158780845"/>
                </a:ext>
              </a:extLst>
            </a:pPr>
            <a:r>
              <a:rPr lang="zh-CN" altLang="en-US" sz="2400" b="1">
                <a:latin typeface="+mn-ea"/>
                <a:cs typeface="+mn-ea"/>
                <a:sym typeface="+mn-ea"/>
              </a:rPr>
              <a:t>由于词法解析器默认的特殊符号中已经有了</a:t>
            </a:r>
            <a:r>
              <a:rPr lang="en-US" altLang="zh-CN" sz="2400" b="1">
                <a:latin typeface="+mn-ea"/>
                <a:cs typeface="+mn-ea"/>
                <a:sym typeface="+mn-ea"/>
              </a:rPr>
              <a:t>“;”</a:t>
            </a:r>
            <a:r>
              <a:rPr lang="zh-CN" altLang="en-US" sz="2400" b="1">
                <a:latin typeface="+mn-ea"/>
                <a:cs typeface="+mn-ea"/>
                <a:sym typeface="+mn-ea"/>
              </a:rPr>
              <a:t>，因此，只需要在遇到分号时</a:t>
            </a:r>
            <a:r>
              <a:rPr lang="en-US" altLang="zh-CN" sz="2400" b="1">
                <a:latin typeface="+mn-ea"/>
                <a:cs typeface="+mn-ea"/>
                <a:sym typeface="+mn-ea"/>
              </a:rPr>
              <a:t>fork</a:t>
            </a:r>
            <a:r>
              <a:rPr lang="zh-CN" altLang="en-US" sz="2400" b="1">
                <a:latin typeface="+mn-ea"/>
                <a:cs typeface="+mn-ea"/>
                <a:sym typeface="+mn-ea"/>
              </a:rPr>
              <a:t>出一个子进程来运行已经解析的上一条指令，父进程等待该子进程结束后再继续向后解析即可。</a:t>
            </a:r>
            <a:endParaRPr lang="zh-CN" altLang="en-US" sz="2400" b="1" dirty="0">
              <a:solidFill>
                <a:schemeClr val="tx1">
                  <a:lumMod val="65000"/>
                  <a:lumOff val="35000"/>
                </a:schemeClr>
              </a:solidFill>
              <a:latin typeface="+mn-ea"/>
              <a:ea typeface="微软雅黑" panose="020B0503020204020204" pitchFamily="34" charset="-122"/>
              <a:cs typeface="+mn-ea"/>
              <a:sym typeface="+mn-ea"/>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3"/>
            </p:custDataLst>
          </p:nvPr>
        </p:nvSpPr>
        <p:spPr>
          <a:xfrm>
            <a:off x="481049" y="764456"/>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实现一行多命令</a:t>
            </a:r>
            <a:endParaRPr lang="zh-CN"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5953760" y="1843405"/>
            <a:ext cx="5616575" cy="3943350"/>
          </a:xfrm>
          <a:prstGeom prst="rect">
            <a:avLst/>
          </a:prstGeom>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矩形 47"/>
          <p:cNvSpPr>
            <a:spLocks noChangeArrowheads="1"/>
          </p:cNvSpPr>
          <p:nvPr/>
        </p:nvSpPr>
        <p:spPr bwMode="auto">
          <a:xfrm>
            <a:off x="408940" y="2277110"/>
            <a:ext cx="4836160" cy="283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indent="609600" algn="just" fontAlgn="auto">
              <a:lnSpc>
                <a:spcPct val="150000"/>
              </a:lnSpc>
              <a:spcBef>
                <a:spcPct val="0"/>
              </a:spcBef>
              <a:extLst>
                <a:ext uri="{35155182-B16C-46BC-9424-99874614C6A1}">
                  <wpsdc:indentchars xmlns:wpsdc="http://www.wps.cn/officeDocument/2017/drawingmlCustomData" val="200" checksum="4158780845"/>
                </a:ext>
              </a:extLst>
            </a:pPr>
            <a:r>
              <a:rPr lang="zh-CN" altLang="en-US" sz="2400" b="1" dirty="0">
                <a:solidFill>
                  <a:schemeClr val="tx1"/>
                </a:solidFill>
                <a:latin typeface="宋体" panose="02010600030101010101" pitchFamily="2" charset="-122"/>
                <a:ea typeface="宋体" panose="02010600030101010101" pitchFamily="2" charset="-122"/>
                <a:cs typeface="+mn-ea"/>
                <a:sym typeface="+mn-ea"/>
              </a:rPr>
              <a:t>后台命令的实现和多命令的实现类似。只不过与一行多命令不同，不需要按照顺序让后续指令等待前序指令。故完成基本上和多命令类似。</a:t>
            </a:r>
            <a:endParaRPr lang="zh-CN" altLang="en-US" sz="2400" b="1" dirty="0">
              <a:solidFill>
                <a:schemeClr val="tx1"/>
              </a:solidFill>
              <a:latin typeface="宋体" panose="02010600030101010101" pitchFamily="2" charset="-122"/>
              <a:ea typeface="宋体" panose="02010600030101010101" pitchFamily="2" charset="-122"/>
              <a:cs typeface="+mn-ea"/>
              <a:sym typeface="+mn-ea"/>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3"/>
            </p:custDataLst>
          </p:nvPr>
        </p:nvSpPr>
        <p:spPr>
          <a:xfrm>
            <a:off x="481049" y="764456"/>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实现后台命令</a:t>
            </a:r>
            <a:endParaRPr lang="zh-CN"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6097905" y="1917065"/>
            <a:ext cx="4886325" cy="3190875"/>
          </a:xfrm>
          <a:prstGeom prst="rect">
            <a:avLst/>
          </a:prstGeom>
        </p:spPr>
      </p:pic>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0" name="矩形 47"/>
          <p:cNvSpPr>
            <a:spLocks noChangeArrowheads="1"/>
          </p:cNvSpPr>
          <p:nvPr/>
        </p:nvSpPr>
        <p:spPr bwMode="auto">
          <a:xfrm>
            <a:off x="408940" y="1594485"/>
            <a:ext cx="4836160" cy="505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indent="609600" algn="just" fontAlgn="auto">
              <a:lnSpc>
                <a:spcPct val="150000"/>
              </a:lnSpc>
              <a:spcBef>
                <a:spcPct val="0"/>
              </a:spcBef>
              <a:extLst>
                <a:ext uri="{35155182-B16C-46BC-9424-99874614C6A1}">
                  <wpsdc:indentchars xmlns:wpsdc="http://www.wps.cn/officeDocument/2017/drawingmlCustomData" val="200" checksum="4158780845"/>
                </a:ext>
              </a:extLst>
            </a:pP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引号实际上代表将引号内部的内容当做一个参数进行处理而忽略内部的细节。同时，由于</a:t>
            </a:r>
            <a:r>
              <a:rPr lang="en-US" altLang="zh-CN" sz="2400" b="1" dirty="0">
                <a:solidFill>
                  <a:schemeClr val="tx1"/>
                </a:solidFill>
                <a:uFillTx/>
                <a:latin typeface="Times New Roman" panose="02020603050405020304" pitchFamily="18" charset="0"/>
                <a:ea typeface="宋体" panose="02010600030101010101" pitchFamily="2" charset="-122"/>
                <a:cs typeface="+mn-ea"/>
                <a:sym typeface="+mn-ea"/>
              </a:rPr>
              <a:t>Lab6</a:t>
            </a:r>
            <a:r>
              <a:rPr lang="zh-CN" altLang="en-US" sz="2400" b="1" dirty="0">
                <a:solidFill>
                  <a:schemeClr val="tx1"/>
                </a:solidFill>
                <a:uFillTx/>
                <a:latin typeface="Times New Roman" panose="02020603050405020304" pitchFamily="18" charset="0"/>
                <a:ea typeface="宋体" panose="02010600030101010101" pitchFamily="2" charset="-122"/>
                <a:cs typeface="+mn-ea"/>
                <a:sym typeface="+mn-ea"/>
              </a:rPr>
              <a:t>原有的词法解析器中不含对引号的特殊识别。因此，不同于前两个功能是在解析完单个词后对整体进行先后顺序的编排与处理，本条命令需要通过修改部分词法解析的内容来实现。</a:t>
            </a:r>
            <a:endParaRPr lang="zh-CN" altLang="en-US" sz="2400" b="1" dirty="0">
              <a:solidFill>
                <a:schemeClr val="tx1"/>
              </a:solidFill>
              <a:uFillTx/>
              <a:latin typeface="Times New Roman" panose="02020603050405020304" pitchFamily="18" charset="0"/>
              <a:ea typeface="宋体" panose="02010600030101010101" pitchFamily="2" charset="-122"/>
              <a:cs typeface="+mn-ea"/>
              <a:sym typeface="+mn-ea"/>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764456"/>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实现引号支持</a:t>
            </a:r>
            <a:endParaRPr lang="zh-CN" sz="40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p:cNvPicPr>
            <a:picLocks noChangeAspect="1"/>
          </p:cNvPicPr>
          <p:nvPr/>
        </p:nvPicPr>
        <p:blipFill>
          <a:blip r:embed="rId5"/>
          <a:stretch>
            <a:fillRect/>
          </a:stretch>
        </p:blipFill>
        <p:spPr>
          <a:xfrm>
            <a:off x="5737860" y="1988820"/>
            <a:ext cx="5914390" cy="3973830"/>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2"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5440"/>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anose="020B0503020204020204" pitchFamily="34" charset="-122"/>
                <a:ea typeface="微软雅黑" panose="020B0503020204020204" pitchFamily="34" charset="-122"/>
              </a:rPr>
              <a:t>实现过程与思路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reeform 261"/>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971" y="27266"/>
            <a:ext cx="2569196" cy="488509"/>
          </a:xfrm>
          <a:prstGeom prst="rect">
            <a:avLst/>
          </a:prstGeom>
        </p:spPr>
      </p:pic>
      <p:sp>
        <p:nvSpPr>
          <p:cNvPr id="3" name="文本框 1"/>
          <p:cNvSpPr txBox="1"/>
          <p:nvPr>
            <p:custDataLst>
              <p:tags r:id="rId4"/>
            </p:custDataLst>
          </p:nvPr>
        </p:nvSpPr>
        <p:spPr>
          <a:xfrm>
            <a:off x="481049" y="764456"/>
            <a:ext cx="9358209" cy="829945"/>
          </a:xfrm>
          <a:prstGeom prst="rect">
            <a:avLst/>
          </a:prstGeom>
          <a:noFill/>
        </p:spPr>
        <p:txBody>
          <a:bodyPr wrap="square" rtlCol="0">
            <a:spAutoFit/>
          </a:bodyPr>
          <a:p>
            <a:pPr>
              <a:lnSpc>
                <a:spcPct val="120000"/>
              </a:lnSpc>
            </a:pPr>
            <a:r>
              <a:rPr lang="zh-CN" sz="4000" b="1" dirty="0" smtClean="0">
                <a:solidFill>
                  <a:schemeClr val="tx1"/>
                </a:solidFill>
                <a:latin typeface="微软雅黑" panose="020B0503020204020204" pitchFamily="34" charset="-122"/>
                <a:ea typeface="微软雅黑" panose="020B0503020204020204" pitchFamily="34" charset="-122"/>
              </a:rPr>
              <a:t>实现键入命令时任意位置的修改</a:t>
            </a:r>
            <a:endParaRPr lang="zh-CN" sz="4000" b="1" dirty="0" smtClean="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2209165" y="1701165"/>
            <a:ext cx="7552690" cy="4956175"/>
          </a:xfrm>
          <a:prstGeom prst="rect">
            <a:avLst/>
          </a:prstGeom>
        </p:spPr>
      </p:pic>
      <p:sp>
        <p:nvSpPr>
          <p:cNvPr id="7" name="文本框 6"/>
          <p:cNvSpPr txBox="1"/>
          <p:nvPr/>
        </p:nvSpPr>
        <p:spPr>
          <a:xfrm>
            <a:off x="2497455" y="1844675"/>
            <a:ext cx="2254250" cy="460375"/>
          </a:xfrm>
          <a:prstGeom prst="rect">
            <a:avLst/>
          </a:prstGeom>
          <a:noFill/>
        </p:spPr>
        <p:txBody>
          <a:bodyPr wrap="square" rtlCol="0">
            <a:spAutoFit/>
          </a:bodyPr>
          <a:p>
            <a:r>
              <a:rPr lang="zh-CN" altLang="en-US" sz="2400" b="1"/>
              <a:t>思路分析</a:t>
            </a:r>
            <a:endParaRPr lang="zh-CN" altLang="en-US" sz="2400" b="1"/>
          </a:p>
        </p:txBody>
      </p:sp>
    </p:spTree>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PP_MARK_KEY" val="a22cacc7-750e-4963-8087-8e2e2f53bddc"/>
  <p:tag name="COMMONDATA" val="eyJoZGlkIjoiYTc4MWJlNDU1ZTRlYjZhZjhhOWQxZjA5NGNhNjAyNmQ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1360</Words>
  <Application>WPS 演示</Application>
  <PresentationFormat>自定义</PresentationFormat>
  <Paragraphs>189</Paragraphs>
  <Slides>22</Slides>
  <Notes>40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Arial</vt:lpstr>
      <vt:lpstr>宋体</vt:lpstr>
      <vt:lpstr>Wingdings</vt:lpstr>
      <vt:lpstr>微软雅黑</vt:lpstr>
      <vt:lpstr>Times New Roman</vt:lpstr>
      <vt:lpstr>Calibri</vt:lpstr>
      <vt:lpstr>Arial Unicode MS</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
  <dc:description>1</dc:description>
  <dc:subject>1</dc:subject>
  <cp:lastModifiedBy>Movzr.</cp:lastModifiedBy>
  <cp:revision>34</cp:revision>
  <dcterms:created xsi:type="dcterms:W3CDTF">2015-12-03T10:50:00Z</dcterms:created>
  <dcterms:modified xsi:type="dcterms:W3CDTF">2023-06-18T05:38:17Z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81AA435FBDBB446C8B44C02E188EA229_13</vt:lpwstr>
  </property>
</Properties>
</file>